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1"/>
  </p:notesMasterIdLst>
  <p:sldIdLst>
    <p:sldId id="256" r:id="rId2"/>
    <p:sldId id="345" r:id="rId3"/>
    <p:sldId id="264" r:id="rId4"/>
    <p:sldId id="347" r:id="rId5"/>
    <p:sldId id="348" r:id="rId6"/>
    <p:sldId id="349" r:id="rId7"/>
    <p:sldId id="350" r:id="rId8"/>
    <p:sldId id="356" r:id="rId9"/>
    <p:sldId id="351" r:id="rId10"/>
    <p:sldId id="353" r:id="rId11"/>
    <p:sldId id="417" r:id="rId12"/>
    <p:sldId id="354" r:id="rId13"/>
    <p:sldId id="355" r:id="rId14"/>
    <p:sldId id="418" r:id="rId15"/>
    <p:sldId id="420" r:id="rId16"/>
    <p:sldId id="419" r:id="rId17"/>
    <p:sldId id="357" r:id="rId18"/>
    <p:sldId id="358" r:id="rId19"/>
    <p:sldId id="360" r:id="rId20"/>
    <p:sldId id="425" r:id="rId21"/>
    <p:sldId id="433" r:id="rId22"/>
    <p:sldId id="426" r:id="rId23"/>
    <p:sldId id="427" r:id="rId24"/>
    <p:sldId id="428" r:id="rId25"/>
    <p:sldId id="429" r:id="rId26"/>
    <p:sldId id="434" r:id="rId27"/>
    <p:sldId id="430" r:id="rId28"/>
    <p:sldId id="431" r:id="rId29"/>
    <p:sldId id="432" r:id="rId30"/>
    <p:sldId id="367" r:id="rId31"/>
    <p:sldId id="421" r:id="rId32"/>
    <p:sldId id="368" r:id="rId33"/>
    <p:sldId id="369" r:id="rId34"/>
    <p:sldId id="370" r:id="rId35"/>
    <p:sldId id="371" r:id="rId36"/>
    <p:sldId id="372" r:id="rId37"/>
    <p:sldId id="373" r:id="rId38"/>
    <p:sldId id="374" r:id="rId39"/>
    <p:sldId id="375" r:id="rId40"/>
    <p:sldId id="376" r:id="rId41"/>
    <p:sldId id="377" r:id="rId42"/>
    <p:sldId id="378" r:id="rId43"/>
    <p:sldId id="379" r:id="rId44"/>
    <p:sldId id="380" r:id="rId45"/>
    <p:sldId id="381" r:id="rId46"/>
    <p:sldId id="387" r:id="rId47"/>
    <p:sldId id="389" r:id="rId48"/>
    <p:sldId id="390" r:id="rId49"/>
    <p:sldId id="382" r:id="rId50"/>
    <p:sldId id="383" r:id="rId51"/>
    <p:sldId id="385" r:id="rId52"/>
    <p:sldId id="384" r:id="rId53"/>
    <p:sldId id="386" r:id="rId54"/>
    <p:sldId id="391" r:id="rId55"/>
    <p:sldId id="392" r:id="rId56"/>
    <p:sldId id="393" r:id="rId57"/>
    <p:sldId id="422" r:id="rId58"/>
    <p:sldId id="394" r:id="rId59"/>
    <p:sldId id="435" r:id="rId60"/>
    <p:sldId id="395" r:id="rId61"/>
    <p:sldId id="397" r:id="rId62"/>
    <p:sldId id="398" r:id="rId63"/>
    <p:sldId id="401" r:id="rId64"/>
    <p:sldId id="402" r:id="rId65"/>
    <p:sldId id="403" r:id="rId66"/>
    <p:sldId id="404" r:id="rId67"/>
    <p:sldId id="405" r:id="rId68"/>
    <p:sldId id="406" r:id="rId69"/>
    <p:sldId id="407" r:id="rId70"/>
    <p:sldId id="408" r:id="rId71"/>
    <p:sldId id="410" r:id="rId72"/>
    <p:sldId id="423" r:id="rId73"/>
    <p:sldId id="411" r:id="rId74"/>
    <p:sldId id="416" r:id="rId75"/>
    <p:sldId id="412" r:id="rId76"/>
    <p:sldId id="413" r:id="rId77"/>
    <p:sldId id="414" r:id="rId78"/>
    <p:sldId id="424" r:id="rId79"/>
    <p:sldId id="346" r:id="rId80"/>
  </p:sldIdLst>
  <p:sldSz cx="9144000" cy="6858000" type="screen4x3"/>
  <p:notesSz cx="6858000" cy="9144000"/>
  <p:defaultTextStyle>
    <a:defPPr>
      <a:defRPr lang="en-US"/>
    </a:defPPr>
    <a:lvl1pPr algn="l" rtl="0" fontAlgn="base">
      <a:spcBef>
        <a:spcPct val="20000"/>
      </a:spcBef>
      <a:spcAft>
        <a:spcPct val="20000"/>
      </a:spcAft>
      <a:defRPr sz="2400" kern="1200">
        <a:solidFill>
          <a:schemeClr val="bg1"/>
        </a:solidFill>
        <a:latin typeface="Franklin Gothic Demi" pitchFamily="34" charset="0"/>
        <a:ea typeface="ＭＳ Ｐゴシック" charset="-128"/>
        <a:cs typeface="+mn-cs"/>
      </a:defRPr>
    </a:lvl1pPr>
    <a:lvl2pPr marL="457200" algn="l" rtl="0" fontAlgn="base">
      <a:spcBef>
        <a:spcPct val="20000"/>
      </a:spcBef>
      <a:spcAft>
        <a:spcPct val="20000"/>
      </a:spcAft>
      <a:defRPr sz="2400" kern="1200">
        <a:solidFill>
          <a:schemeClr val="bg1"/>
        </a:solidFill>
        <a:latin typeface="Franklin Gothic Demi" pitchFamily="34" charset="0"/>
        <a:ea typeface="ＭＳ Ｐゴシック" charset="-128"/>
        <a:cs typeface="+mn-cs"/>
      </a:defRPr>
    </a:lvl2pPr>
    <a:lvl3pPr marL="914400" algn="l" rtl="0" fontAlgn="base">
      <a:spcBef>
        <a:spcPct val="20000"/>
      </a:spcBef>
      <a:spcAft>
        <a:spcPct val="20000"/>
      </a:spcAft>
      <a:defRPr sz="2400" kern="1200">
        <a:solidFill>
          <a:schemeClr val="bg1"/>
        </a:solidFill>
        <a:latin typeface="Franklin Gothic Demi" pitchFamily="34" charset="0"/>
        <a:ea typeface="ＭＳ Ｐゴシック" charset="-128"/>
        <a:cs typeface="+mn-cs"/>
      </a:defRPr>
    </a:lvl3pPr>
    <a:lvl4pPr marL="1371600" algn="l" rtl="0" fontAlgn="base">
      <a:spcBef>
        <a:spcPct val="20000"/>
      </a:spcBef>
      <a:spcAft>
        <a:spcPct val="20000"/>
      </a:spcAft>
      <a:defRPr sz="2400" kern="1200">
        <a:solidFill>
          <a:schemeClr val="bg1"/>
        </a:solidFill>
        <a:latin typeface="Franklin Gothic Demi" pitchFamily="34" charset="0"/>
        <a:ea typeface="ＭＳ Ｐゴシック" charset="-128"/>
        <a:cs typeface="+mn-cs"/>
      </a:defRPr>
    </a:lvl4pPr>
    <a:lvl5pPr marL="1828800" algn="l" rtl="0" fontAlgn="base">
      <a:spcBef>
        <a:spcPct val="20000"/>
      </a:spcBef>
      <a:spcAft>
        <a:spcPct val="20000"/>
      </a:spcAft>
      <a:defRPr sz="2400" kern="1200">
        <a:solidFill>
          <a:schemeClr val="bg1"/>
        </a:solidFill>
        <a:latin typeface="Franklin Gothic Demi" pitchFamily="34" charset="0"/>
        <a:ea typeface="ＭＳ Ｐゴシック" charset="-128"/>
        <a:cs typeface="+mn-cs"/>
      </a:defRPr>
    </a:lvl5pPr>
    <a:lvl6pPr marL="2286000" algn="l" defTabSz="914400" rtl="0" eaLnBrk="1" latinLnBrk="0" hangingPunct="1">
      <a:defRPr sz="2400" kern="1200">
        <a:solidFill>
          <a:schemeClr val="bg1"/>
        </a:solidFill>
        <a:latin typeface="Franklin Gothic Demi" pitchFamily="34" charset="0"/>
        <a:ea typeface="ＭＳ Ｐゴシック" charset="-128"/>
        <a:cs typeface="+mn-cs"/>
      </a:defRPr>
    </a:lvl6pPr>
    <a:lvl7pPr marL="2743200" algn="l" defTabSz="914400" rtl="0" eaLnBrk="1" latinLnBrk="0" hangingPunct="1">
      <a:defRPr sz="2400" kern="1200">
        <a:solidFill>
          <a:schemeClr val="bg1"/>
        </a:solidFill>
        <a:latin typeface="Franklin Gothic Demi" pitchFamily="34" charset="0"/>
        <a:ea typeface="ＭＳ Ｐゴシック" charset="-128"/>
        <a:cs typeface="+mn-cs"/>
      </a:defRPr>
    </a:lvl7pPr>
    <a:lvl8pPr marL="3200400" algn="l" defTabSz="914400" rtl="0" eaLnBrk="1" latinLnBrk="0" hangingPunct="1">
      <a:defRPr sz="2400" kern="1200">
        <a:solidFill>
          <a:schemeClr val="bg1"/>
        </a:solidFill>
        <a:latin typeface="Franklin Gothic Demi" pitchFamily="34" charset="0"/>
        <a:ea typeface="ＭＳ Ｐゴシック" charset="-128"/>
        <a:cs typeface="+mn-cs"/>
      </a:defRPr>
    </a:lvl8pPr>
    <a:lvl9pPr marL="3657600" algn="l" defTabSz="914400" rtl="0" eaLnBrk="1" latinLnBrk="0" hangingPunct="1">
      <a:defRPr sz="2400" kern="1200">
        <a:solidFill>
          <a:schemeClr val="bg1"/>
        </a:solidFill>
        <a:latin typeface="Franklin Gothic Dem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FFFFF"/>
    <a:srgbClr val="C0C0C0"/>
    <a:srgbClr val="080808"/>
    <a:srgbClr val="CCFF33"/>
    <a:srgbClr val="FFFF00"/>
    <a:srgbClr val="FF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898" y="-1080"/>
      </p:cViewPr>
      <p:guideLst>
        <p:guide orient="horz" pos="81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8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52BB7FC-48E3-47F0-89A8-71FD530E0363}" type="datetime1">
              <a:rPr lang="en-US"/>
              <a:pPr/>
              <a:t>6/21/2016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79097FA-B3C5-4C33-9FBA-5C0B5784D493}"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a:lstStyle/>
          <a:p>
            <a:fld id="{02A62F48-692D-432E-8426-62C5B8853384}" type="slidenum">
              <a:rPr lang="en-US"/>
              <a:pPr/>
              <a:t>61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a:lstStyle/>
          <a:p>
            <a:fld id="{412E0339-CC72-4623-9EB0-8C6BCDD3A22D}" type="slidenum">
              <a:rPr lang="en-US"/>
              <a:pPr/>
              <a:t>70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fld id="{9423C868-1C25-4FA8-B1A3-90DD3E7610C4}" type="slidenum">
              <a:rPr lang="en-US"/>
              <a:pPr/>
              <a:t>71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a:lstStyle/>
          <a:p>
            <a:fld id="{41752B5F-EDB1-453F-A3C2-6163279AFDCC}" type="slidenum">
              <a:rPr lang="en-US"/>
              <a:pPr/>
              <a:t>72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a:lstStyle/>
          <a:p>
            <a:fld id="{64FAE2E1-10D8-44C1-A0CA-5FB197A73602}" type="slidenum">
              <a:rPr lang="en-US"/>
              <a:pPr/>
              <a:t>73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a:lstStyle/>
          <a:p>
            <a:fld id="{6073B2B2-B5B9-4962-BA2A-4226E412CEFB}" type="slidenum">
              <a:rPr lang="en-US"/>
              <a:pPr/>
              <a:t>74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a:lstStyle/>
          <a:p>
            <a:fld id="{5E5C66C3-AAC7-4098-ADEB-8D39A1E0DABA}" type="slidenum">
              <a:rPr lang="en-US"/>
              <a:pPr/>
              <a:t>75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a:lstStyle/>
          <a:p>
            <a:fld id="{398FECAF-AA69-467F-875E-695AD8F43CBA}" type="slidenum">
              <a:rPr lang="en-US"/>
              <a:pPr/>
              <a:t>76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a:lstStyle/>
          <a:p>
            <a:fld id="{99F26889-9837-441E-B0BA-0404836D1FA0}" type="slidenum">
              <a:rPr lang="en-US"/>
              <a:pPr/>
              <a:t>77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a:lstStyle/>
          <a:p>
            <a:fld id="{96A7C308-5D54-4D57-8C9A-7D4D75D18718}" type="slidenum">
              <a:rPr lang="en-US"/>
              <a:pPr/>
              <a:t>62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a:lstStyle/>
          <a:p>
            <a:fld id="{03393342-C81C-4DEB-9127-59ED94179E62}" type="slidenum">
              <a:rPr lang="en-US"/>
              <a:pPr/>
              <a:t>63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a:lstStyle/>
          <a:p>
            <a:fld id="{221580FE-3940-40F5-8019-315B37488E89}" type="slidenum">
              <a:rPr lang="en-US"/>
              <a:pPr/>
              <a:t>64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a:lstStyle/>
          <a:p>
            <a:fld id="{563474BF-8D08-46AC-907C-588B4978413A}" type="slidenum">
              <a:rPr lang="en-US"/>
              <a:pPr/>
              <a:t>65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a:lstStyle/>
          <a:p>
            <a:fld id="{5D630582-ECC3-47F2-AE75-82542D4E3D4E}" type="slidenum">
              <a:rPr lang="en-US"/>
              <a:pPr/>
              <a:t>66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a:lstStyle/>
          <a:p>
            <a:fld id="{58DA650C-EC16-44DD-AE2F-B2937D3B00B9}" type="slidenum">
              <a:rPr lang="en-US"/>
              <a:pPr/>
              <a:t>67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a:lstStyle/>
          <a:p>
            <a:fld id="{E47C4BCD-06E3-4F6E-A32C-87FBD39EA03A}" type="slidenum">
              <a:rPr lang="en-US"/>
              <a:pPr/>
              <a:t>68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a:lstStyle/>
          <a:p>
            <a:fld id="{6C7D1203-427A-47A4-B8D1-0CDCD54239AA}" type="slidenum">
              <a:rPr lang="en-US"/>
              <a:pPr/>
              <a:t>69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2954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B003B"/>
            </a:gs>
            <a:gs pos="50000">
              <a:srgbClr val="262673"/>
            </a:gs>
            <a:gs pos="100000">
              <a:srgbClr val="262673"/>
            </a:gs>
          </a:gsLst>
          <a:lin ang="498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1143000"/>
          </a:xfrm>
          <a:prstGeom prst="rect">
            <a:avLst/>
          </a:prstGeom>
          <a:noFill/>
          <a:ln w="9525">
            <a:noFill/>
            <a:miter lim="800000"/>
            <a:headEnd/>
            <a:tailEnd/>
          </a:ln>
          <a:effectLst>
            <a:outerShdw blurRad="63500" dist="38099" dir="2700000" algn="ctr" rotWithShape="0">
              <a:schemeClr val="tx1">
                <a:alpha val="74998"/>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295400"/>
            <a:ext cx="8229600" cy="5410200"/>
          </a:xfrm>
          <a:prstGeom prst="rect">
            <a:avLst/>
          </a:prstGeom>
          <a:noFill/>
          <a:ln w="9525">
            <a:noFill/>
            <a:miter lim="800000"/>
            <a:headEnd/>
            <a:tailEnd/>
          </a:ln>
          <a:effectLst>
            <a:outerShdw blurRad="63500" dist="38099" dir="2700000" algn="ctr" rotWithShape="0">
              <a:schemeClr val="tx1">
                <a:alpha val="74998"/>
              </a:scheme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800">
          <a:solidFill>
            <a:srgbClr val="FFFF00"/>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800">
          <a:solidFill>
            <a:srgbClr val="FFFF00"/>
          </a:solidFill>
          <a:effectLst>
            <a:outerShdw blurRad="38100" dist="38100" dir="2700000" algn="tl">
              <a:srgbClr val="000000"/>
            </a:outerShdw>
          </a:effectLst>
          <a:latin typeface="Britannic Bold" charset="0"/>
          <a:ea typeface="ＭＳ Ｐゴシック" charset="-128"/>
          <a:cs typeface="ＭＳ Ｐゴシック" charset="-128"/>
        </a:defRPr>
      </a:lvl2pPr>
      <a:lvl3pPr algn="ctr" rtl="0" eaLnBrk="0" fontAlgn="base" hangingPunct="0">
        <a:spcBef>
          <a:spcPct val="0"/>
        </a:spcBef>
        <a:spcAft>
          <a:spcPct val="0"/>
        </a:spcAft>
        <a:defRPr sz="4800">
          <a:solidFill>
            <a:srgbClr val="FFFF00"/>
          </a:solidFill>
          <a:effectLst>
            <a:outerShdw blurRad="38100" dist="38100" dir="2700000" algn="tl">
              <a:srgbClr val="000000"/>
            </a:outerShdw>
          </a:effectLst>
          <a:latin typeface="Britannic Bold" charset="0"/>
          <a:ea typeface="ＭＳ Ｐゴシック" charset="-128"/>
          <a:cs typeface="ＭＳ Ｐゴシック" charset="-128"/>
        </a:defRPr>
      </a:lvl3pPr>
      <a:lvl4pPr algn="ctr" rtl="0" eaLnBrk="0" fontAlgn="base" hangingPunct="0">
        <a:spcBef>
          <a:spcPct val="0"/>
        </a:spcBef>
        <a:spcAft>
          <a:spcPct val="0"/>
        </a:spcAft>
        <a:defRPr sz="4800">
          <a:solidFill>
            <a:srgbClr val="FFFF00"/>
          </a:solidFill>
          <a:effectLst>
            <a:outerShdw blurRad="38100" dist="38100" dir="2700000" algn="tl">
              <a:srgbClr val="000000"/>
            </a:outerShdw>
          </a:effectLst>
          <a:latin typeface="Britannic Bold" charset="0"/>
          <a:ea typeface="ＭＳ Ｐゴシック" charset="-128"/>
          <a:cs typeface="ＭＳ Ｐゴシック" charset="-128"/>
        </a:defRPr>
      </a:lvl4pPr>
      <a:lvl5pPr algn="ctr" rtl="0" eaLnBrk="0" fontAlgn="base" hangingPunct="0">
        <a:spcBef>
          <a:spcPct val="0"/>
        </a:spcBef>
        <a:spcAft>
          <a:spcPct val="0"/>
        </a:spcAft>
        <a:defRPr sz="4800">
          <a:solidFill>
            <a:srgbClr val="FFFF00"/>
          </a:solidFill>
          <a:effectLst>
            <a:outerShdw blurRad="38100" dist="38100" dir="2700000" algn="tl">
              <a:srgbClr val="000000"/>
            </a:outerShdw>
          </a:effectLst>
          <a:latin typeface="Britannic Bold" charset="0"/>
          <a:ea typeface="ＭＳ Ｐゴシック" charset="-128"/>
          <a:cs typeface="ＭＳ Ｐゴシック" charset="-128"/>
        </a:defRPr>
      </a:lvl5pPr>
      <a:lvl6pPr marL="457200" algn="ctr" rtl="0" fontAlgn="base">
        <a:spcBef>
          <a:spcPct val="0"/>
        </a:spcBef>
        <a:spcAft>
          <a:spcPct val="0"/>
        </a:spcAft>
        <a:defRPr sz="4800">
          <a:solidFill>
            <a:srgbClr val="FFFF00"/>
          </a:solidFill>
          <a:effectLst>
            <a:outerShdw blurRad="38100" dist="38100" dir="2700000" algn="tl">
              <a:srgbClr val="000000"/>
            </a:outerShdw>
          </a:effectLst>
          <a:latin typeface="Britannic Bold" charset="0"/>
        </a:defRPr>
      </a:lvl6pPr>
      <a:lvl7pPr marL="914400" algn="ctr" rtl="0" fontAlgn="base">
        <a:spcBef>
          <a:spcPct val="0"/>
        </a:spcBef>
        <a:spcAft>
          <a:spcPct val="0"/>
        </a:spcAft>
        <a:defRPr sz="4800">
          <a:solidFill>
            <a:srgbClr val="FFFF00"/>
          </a:solidFill>
          <a:effectLst>
            <a:outerShdw blurRad="38100" dist="38100" dir="2700000" algn="tl">
              <a:srgbClr val="000000"/>
            </a:outerShdw>
          </a:effectLst>
          <a:latin typeface="Britannic Bold" charset="0"/>
        </a:defRPr>
      </a:lvl7pPr>
      <a:lvl8pPr marL="1371600" algn="ctr" rtl="0" fontAlgn="base">
        <a:spcBef>
          <a:spcPct val="0"/>
        </a:spcBef>
        <a:spcAft>
          <a:spcPct val="0"/>
        </a:spcAft>
        <a:defRPr sz="4800">
          <a:solidFill>
            <a:srgbClr val="FFFF00"/>
          </a:solidFill>
          <a:effectLst>
            <a:outerShdw blurRad="38100" dist="38100" dir="2700000" algn="tl">
              <a:srgbClr val="000000"/>
            </a:outerShdw>
          </a:effectLst>
          <a:latin typeface="Britannic Bold" charset="0"/>
        </a:defRPr>
      </a:lvl8pPr>
      <a:lvl9pPr marL="1828800" algn="ctr" rtl="0" fontAlgn="base">
        <a:spcBef>
          <a:spcPct val="0"/>
        </a:spcBef>
        <a:spcAft>
          <a:spcPct val="0"/>
        </a:spcAft>
        <a:defRPr sz="4800">
          <a:solidFill>
            <a:srgbClr val="FFFF00"/>
          </a:solidFill>
          <a:effectLst>
            <a:outerShdw blurRad="38100" dist="38100" dir="2700000" algn="tl">
              <a:srgbClr val="000000"/>
            </a:outerShdw>
          </a:effectLst>
          <a:latin typeface="Britannic Bold" charset="0"/>
        </a:defRPr>
      </a:lvl9pPr>
    </p:titleStyle>
    <p:bodyStyle>
      <a:lvl1pPr marL="342900" indent="-342900" algn="l" rtl="0" eaLnBrk="0" fontAlgn="base" hangingPunct="0">
        <a:spcBef>
          <a:spcPct val="20000"/>
        </a:spcBef>
        <a:spcAft>
          <a:spcPct val="20000"/>
        </a:spcAft>
        <a:buChar char="•"/>
        <a:defRPr sz="3600">
          <a:solidFill>
            <a:srgbClr val="FFFF00"/>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3200">
          <a:solidFill>
            <a:srgbClr val="FFFF00"/>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FFFF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FFFF00"/>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FF00"/>
          </a:solidFill>
          <a:latin typeface="+mn-lt"/>
          <a:ea typeface="ＭＳ Ｐゴシック" charset="-128"/>
        </a:defRPr>
      </a:lvl5pPr>
      <a:lvl6pPr marL="2514600" indent="-228600" algn="l" rtl="0" fontAlgn="base">
        <a:spcBef>
          <a:spcPct val="20000"/>
        </a:spcBef>
        <a:spcAft>
          <a:spcPct val="0"/>
        </a:spcAft>
        <a:buChar char="»"/>
        <a:defRPr sz="2000">
          <a:solidFill>
            <a:srgbClr val="FFFF00"/>
          </a:solidFill>
          <a:latin typeface="+mn-lt"/>
          <a:ea typeface="ＭＳ Ｐゴシック" charset="-128"/>
        </a:defRPr>
      </a:lvl6pPr>
      <a:lvl7pPr marL="2971800" indent="-228600" algn="l" rtl="0" fontAlgn="base">
        <a:spcBef>
          <a:spcPct val="20000"/>
        </a:spcBef>
        <a:spcAft>
          <a:spcPct val="0"/>
        </a:spcAft>
        <a:buChar char="»"/>
        <a:defRPr sz="2000">
          <a:solidFill>
            <a:srgbClr val="FFFF00"/>
          </a:solidFill>
          <a:latin typeface="+mn-lt"/>
          <a:ea typeface="ＭＳ Ｐゴシック" charset="-128"/>
        </a:defRPr>
      </a:lvl7pPr>
      <a:lvl8pPr marL="3429000" indent="-228600" algn="l" rtl="0" fontAlgn="base">
        <a:spcBef>
          <a:spcPct val="20000"/>
        </a:spcBef>
        <a:spcAft>
          <a:spcPct val="0"/>
        </a:spcAft>
        <a:buChar char="»"/>
        <a:defRPr sz="2000">
          <a:solidFill>
            <a:srgbClr val="FFFF00"/>
          </a:solidFill>
          <a:latin typeface="+mn-lt"/>
          <a:ea typeface="ＭＳ Ｐゴシック" charset="-128"/>
        </a:defRPr>
      </a:lvl8pPr>
      <a:lvl9pPr marL="3886200" indent="-228600" algn="l" rtl="0" fontAlgn="base">
        <a:spcBef>
          <a:spcPct val="20000"/>
        </a:spcBef>
        <a:spcAft>
          <a:spcPct val="0"/>
        </a:spcAft>
        <a:buChar char="»"/>
        <a:defRPr sz="2000">
          <a:solidFill>
            <a:srgbClr val="FFFF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914400"/>
            <a:ext cx="8382000" cy="5562600"/>
          </a:xfrm>
        </p:spPr>
        <p:txBody>
          <a:bodyPr/>
          <a:lstStyle/>
          <a:p>
            <a:pPr marL="0">
              <a:buFontTx/>
              <a:buNone/>
            </a:pPr>
            <a:endParaRPr lang="en-US" sz="1000" smtClean="0"/>
          </a:p>
          <a:p>
            <a:pPr marL="0">
              <a:buFontTx/>
              <a:buNone/>
            </a:pPr>
            <a:r>
              <a:rPr lang="en-US" smtClean="0"/>
              <a:t>Chapter 2: Follow Him</a:t>
            </a:r>
          </a:p>
          <a:p>
            <a:pPr marL="0">
              <a:buFontTx/>
              <a:buNone/>
            </a:pPr>
            <a:r>
              <a:rPr lang="en-US" smtClean="0"/>
              <a:t>Chapter 3: Resist Adversary’s attacks</a:t>
            </a:r>
          </a:p>
          <a:p>
            <a:pPr marL="0">
              <a:buFontTx/>
              <a:buNone/>
            </a:pPr>
            <a:endParaRPr lang="en-US" smtClean="0"/>
          </a:p>
          <a:p>
            <a:pPr marL="0">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914400"/>
            <a:ext cx="8382000" cy="5562600"/>
          </a:xfrm>
        </p:spPr>
        <p:txBody>
          <a:bodyPr/>
          <a:lstStyle/>
          <a:p>
            <a:pPr marL="0">
              <a:buFontTx/>
              <a:buNone/>
            </a:pPr>
            <a:endParaRPr lang="en-US" sz="1000" smtClean="0"/>
          </a:p>
          <a:p>
            <a:pPr marL="0">
              <a:buFontTx/>
              <a:buNone/>
            </a:pPr>
            <a:r>
              <a:rPr lang="en-US" smtClean="0"/>
              <a:t>Chapter 2: Follow Him</a:t>
            </a:r>
          </a:p>
          <a:p>
            <a:pPr marL="0">
              <a:buFontTx/>
              <a:buNone/>
            </a:pPr>
            <a:r>
              <a:rPr lang="en-US" smtClean="0"/>
              <a:t>Chapter 3: Resist Adversary’s attacks</a:t>
            </a:r>
          </a:p>
          <a:p>
            <a:pPr marL="0">
              <a:buFontTx/>
              <a:buNone/>
            </a:pPr>
            <a:endParaRPr lang="en-US" smtClean="0"/>
          </a:p>
          <a:p>
            <a:pPr marL="0">
              <a:buFontTx/>
              <a:buNone/>
            </a:pPr>
            <a:endParaRPr lang="en-US" smtClean="0"/>
          </a:p>
          <a:p>
            <a:pPr marL="0">
              <a:buFontTx/>
              <a:buNone/>
            </a:pPr>
            <a:r>
              <a:rPr lang="en-US" smtClean="0"/>
              <a:t>Finally, be ye all of one mind, having compassion one of another, love as brethren, be pitiful, be courteous.</a:t>
            </a:r>
          </a:p>
          <a:p>
            <a:pPr marL="0">
              <a:buFontTx/>
              <a:buNone/>
            </a:pPr>
            <a:r>
              <a:rPr lang="en-US" smtClean="0"/>
              <a:t>						</a:t>
            </a:r>
            <a:r>
              <a:rPr lang="en-US" sz="3200" i="1" smtClean="0"/>
              <a:t>1Peter 3:8</a:t>
            </a:r>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914400"/>
            <a:ext cx="8382000" cy="5562600"/>
          </a:xfrm>
        </p:spPr>
        <p:txBody>
          <a:bodyPr/>
          <a:lstStyle/>
          <a:p>
            <a:pPr marL="0">
              <a:buFontTx/>
              <a:buNone/>
            </a:pPr>
            <a:endParaRPr lang="en-US" sz="1000" smtClean="0"/>
          </a:p>
          <a:p>
            <a:pPr marL="0">
              <a:buFontTx/>
              <a:buNone/>
            </a:pPr>
            <a:r>
              <a:rPr lang="en-US" smtClean="0"/>
              <a:t>Chapter 2: Follow Him</a:t>
            </a:r>
          </a:p>
          <a:p>
            <a:pPr marL="0">
              <a:buFontTx/>
              <a:buNone/>
            </a:pPr>
            <a:r>
              <a:rPr lang="en-US" smtClean="0"/>
              <a:t>Chapter 3: Resist Adversary’s attacks</a:t>
            </a:r>
          </a:p>
          <a:p>
            <a:pPr marL="0">
              <a:buFontTx/>
              <a:buNone/>
            </a:pPr>
            <a:r>
              <a:rPr lang="en-US" smtClean="0"/>
              <a:t>Chapter 4: Follow Him</a:t>
            </a:r>
          </a:p>
          <a:p>
            <a:pPr marL="0">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914400"/>
            <a:ext cx="8382000" cy="5562600"/>
          </a:xfrm>
        </p:spPr>
        <p:txBody>
          <a:bodyPr/>
          <a:lstStyle/>
          <a:p>
            <a:pPr marL="0">
              <a:buFontTx/>
              <a:buNone/>
            </a:pPr>
            <a:endParaRPr lang="en-US" sz="1000" smtClean="0"/>
          </a:p>
          <a:p>
            <a:pPr marL="0">
              <a:buFontTx/>
              <a:buNone/>
            </a:pPr>
            <a:r>
              <a:rPr lang="en-US" smtClean="0"/>
              <a:t>Chapter 2: Follow Him</a:t>
            </a:r>
          </a:p>
          <a:p>
            <a:pPr marL="0">
              <a:buFontTx/>
              <a:buNone/>
            </a:pPr>
            <a:r>
              <a:rPr lang="en-US" smtClean="0"/>
              <a:t>Chapter 3: Resist Adversary’s attacks</a:t>
            </a:r>
          </a:p>
          <a:p>
            <a:pPr marL="0">
              <a:buFontTx/>
              <a:buNone/>
            </a:pPr>
            <a:r>
              <a:rPr lang="en-US" smtClean="0"/>
              <a:t>Chapter 4: Follow Him</a:t>
            </a:r>
          </a:p>
          <a:p>
            <a:pPr marL="0">
              <a:buFontTx/>
              <a:buNone/>
            </a:pPr>
            <a:r>
              <a:rPr lang="en-US" smtClean="0"/>
              <a:t>Chapter 5: Resist Adversary’s attacks</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143000"/>
            <a:ext cx="8382000" cy="5562600"/>
          </a:xfrm>
        </p:spPr>
        <p:txBody>
          <a:bodyPr>
            <a:noAutofit/>
          </a:bodyPr>
          <a:lstStyle/>
          <a:p>
            <a:pPr marL="0">
              <a:buFontTx/>
              <a:buNone/>
            </a:pPr>
            <a:endParaRPr lang="en-US" sz="1000" smtClean="0"/>
          </a:p>
          <a:p>
            <a:pPr marL="0">
              <a:buFontTx/>
              <a:buNone/>
            </a:pPr>
            <a:endParaRPr lang="en-US" smtClean="0"/>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143000"/>
            <a:ext cx="8382000" cy="5562600"/>
          </a:xfrm>
        </p:spPr>
        <p:txBody>
          <a:bodyPr>
            <a:noAutofit/>
          </a:bodyPr>
          <a:lstStyle/>
          <a:p>
            <a:pPr marL="0">
              <a:buFontTx/>
              <a:buNone/>
            </a:pPr>
            <a:endParaRPr lang="en-US" sz="1000" smtClean="0"/>
          </a:p>
          <a:p>
            <a:pPr marL="0">
              <a:buFontTx/>
              <a:buNone/>
            </a:pPr>
            <a:r>
              <a:rPr lang="en-US" u="sng" smtClean="0"/>
              <a:t>Theme</a:t>
            </a:r>
            <a:r>
              <a:rPr lang="en-US" smtClean="0"/>
              <a:t>: growth in grace and knowledge 	      are essential to salvation </a:t>
            </a: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143000"/>
            <a:ext cx="8382000" cy="5562600"/>
          </a:xfrm>
        </p:spPr>
        <p:txBody>
          <a:bodyPr>
            <a:noAutofit/>
          </a:bodyPr>
          <a:lstStyle/>
          <a:p>
            <a:pPr marL="0">
              <a:buFontTx/>
              <a:buNone/>
            </a:pPr>
            <a:endParaRPr lang="en-US" sz="1000" smtClean="0"/>
          </a:p>
          <a:p>
            <a:pPr marL="0">
              <a:buFontTx/>
              <a:buNone/>
            </a:pPr>
            <a:r>
              <a:rPr lang="en-US" smtClean="0"/>
              <a:t>Chapter 1: Grow in Christlikeness</a:t>
            </a: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143000"/>
            <a:ext cx="8382000" cy="5562600"/>
          </a:xfrm>
        </p:spPr>
        <p:txBody>
          <a:bodyPr>
            <a:noAutofit/>
          </a:bodyPr>
          <a:lstStyle/>
          <a:p>
            <a:pPr marL="0">
              <a:buFontTx/>
              <a:buNone/>
            </a:pPr>
            <a:endParaRPr lang="en-US" sz="1000" smtClean="0"/>
          </a:p>
          <a:p>
            <a:pPr marL="0">
              <a:buFontTx/>
              <a:buNone/>
            </a:pPr>
            <a:r>
              <a:rPr lang="en-US" smtClean="0"/>
              <a:t>Chapter 1: Grow in Christlikeness</a:t>
            </a:r>
          </a:p>
          <a:p>
            <a:pPr marL="0">
              <a:buFontTx/>
              <a:buNone/>
            </a:pPr>
            <a:r>
              <a:rPr lang="en-US" smtClean="0"/>
              <a:t>And beside this, giving all diligence, add to your faith virtue; and to virtue knowledge;</a:t>
            </a:r>
          </a:p>
          <a:p>
            <a:pPr marL="0">
              <a:buFontTx/>
              <a:buNone/>
            </a:pPr>
            <a:r>
              <a:rPr lang="en-US" smtClean="0"/>
              <a:t>And to knowledge temperance; and to temperance patience; and to patience godliness;</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143000"/>
            <a:ext cx="8382000" cy="5562600"/>
          </a:xfrm>
        </p:spPr>
        <p:txBody>
          <a:bodyPr>
            <a:noAutofit/>
          </a:bodyPr>
          <a:lstStyle/>
          <a:p>
            <a:pPr marL="0">
              <a:buFontTx/>
              <a:buNone/>
            </a:pPr>
            <a:endParaRPr lang="en-US" sz="1000" smtClean="0"/>
          </a:p>
          <a:p>
            <a:pPr marL="0">
              <a:buFontTx/>
              <a:buNone/>
            </a:pPr>
            <a:r>
              <a:rPr lang="en-US" smtClean="0"/>
              <a:t>Chapter 1: Grow in Christlikeness</a:t>
            </a:r>
          </a:p>
          <a:p>
            <a:pPr marL="0">
              <a:buFontTx/>
              <a:buNone/>
            </a:pPr>
            <a:r>
              <a:rPr lang="en-US" smtClean="0"/>
              <a:t>And to godliness brotherly kindness; and to brotherly kindness charity.</a:t>
            </a:r>
          </a:p>
          <a:p>
            <a:pPr marL="0">
              <a:buFontTx/>
              <a:buNone/>
            </a:pPr>
            <a:r>
              <a:rPr lang="en-US" smtClean="0"/>
              <a:t>For if these things be in you, and abound, they make you that ye shall neither be barren nor unfruitful in the knowledge of our Lord Jesus Christ.</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143000"/>
            <a:ext cx="8382000" cy="5562600"/>
          </a:xfrm>
        </p:spPr>
        <p:txBody>
          <a:bodyPr>
            <a:noAutofit/>
          </a:bodyPr>
          <a:lstStyle/>
          <a:p>
            <a:pPr marL="0">
              <a:buFontTx/>
              <a:buNone/>
            </a:pPr>
            <a:endParaRPr lang="en-US" sz="1000" smtClean="0"/>
          </a:p>
          <a:p>
            <a:pPr marL="0">
              <a:buFontTx/>
              <a:buNone/>
            </a:pPr>
            <a:r>
              <a:rPr lang="en-US" smtClean="0"/>
              <a:t>Chapter 1: Grow in Christlikeness</a:t>
            </a:r>
          </a:p>
          <a:p>
            <a:pPr marL="0">
              <a:buFontTx/>
              <a:buNone/>
            </a:pPr>
            <a:r>
              <a:rPr lang="en-US" sz="3500" smtClean="0"/>
              <a:t>Wherefore the rather, brethren, give diligence to make your calling and election sure: for if ye do these things, ye shall never fall:</a:t>
            </a:r>
          </a:p>
          <a:p>
            <a:pPr marL="0">
              <a:buFontTx/>
              <a:buNone/>
            </a:pPr>
            <a:r>
              <a:rPr lang="en-US" sz="3500" smtClean="0"/>
              <a:t>For so an entrance shall be ministered unto you abundantly into the everlasting kingdom of our Lord and Saviour Jesus Christ.</a:t>
            </a:r>
            <a:r>
              <a:rPr lang="en-US" smtClean="0"/>
              <a:t>				</a:t>
            </a:r>
            <a:r>
              <a:rPr lang="en-US" sz="2800" i="1" smtClean="0"/>
              <a:t>2Peter 1:5-8, 10, 11</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a:effectLst>
            <a:outerShdw blurRad="63500" dist="71842" dir="2700000" algn="ctr" rotWithShape="0">
              <a:schemeClr val="tx1">
                <a:alpha val="74998"/>
              </a:schemeClr>
            </a:outerShdw>
          </a:effectLst>
        </p:spPr>
        <p:txBody>
          <a:bodyPr/>
          <a:lstStyle/>
          <a:p>
            <a:pPr eaLnBrk="1" hangingPunct="1"/>
            <a:r>
              <a:rPr lang="en-US" sz="8000" b="1" smtClean="0">
                <a:latin typeface="Cambria" charset="0"/>
              </a:rPr>
              <a:t>Peter’s Final Message</a:t>
            </a:r>
          </a:p>
        </p:txBody>
      </p:sp>
    </p:spTree>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Wherefore I will not be negligent to put you always in remembrance of these things, though ye know them, and be established in the present truth.</a:t>
            </a:r>
          </a:p>
          <a:p>
            <a:pPr marL="0">
              <a:buFontTx/>
              <a:buNone/>
            </a:pPr>
            <a:r>
              <a:rPr lang="en-US" sz="3400" smtClean="0"/>
              <a:t>Yea, I think it meet, as long as I am in this tabernacle, to stir you up by putting you in remembrance;</a:t>
            </a:r>
            <a:endParaRPr lang="en-US" sz="3400" i="1" smtClean="0"/>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Knowing that shortly I must put off this my tabernacle, even as our Lord Jesus Christ hath shewed me.</a:t>
            </a:r>
          </a:p>
          <a:p>
            <a:pPr marL="0">
              <a:buFontTx/>
              <a:buNone/>
            </a:pPr>
            <a:r>
              <a:rPr lang="en-US" sz="3400" smtClean="0"/>
              <a:t>Moreover I will endeavour that ye may be able after my decease to have these things always in remembrance.</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For we have not followed cunningly devised fables, when we made known unto you the power and coming of our Lord Jesus Christ, but were eyewitnesses of his majesty.</a:t>
            </a:r>
          </a:p>
          <a:p>
            <a:pPr marL="0">
              <a:buFontTx/>
              <a:buNone/>
            </a:pPr>
            <a:r>
              <a:rPr lang="en-US" sz="3400" smtClean="0"/>
              <a:t>					</a:t>
            </a:r>
            <a:r>
              <a:rPr lang="en-US" sz="3200" i="1" smtClean="0"/>
              <a:t>2Peter 1:12-16</a:t>
            </a:r>
            <a:endParaRPr lang="en-US" sz="3400" smtClean="0"/>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Chapter 2:  Avoid False Teachings</a:t>
            </a:r>
          </a:p>
          <a:p>
            <a:pPr marL="0">
              <a:buFontTx/>
              <a:buNone/>
            </a:pPr>
            <a:r>
              <a:rPr lang="en-US" sz="3400" smtClean="0"/>
              <a:t>				</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Chapter 2:  Avoid False Teachings</a:t>
            </a:r>
          </a:p>
          <a:p>
            <a:pPr marL="0">
              <a:buFontTx/>
              <a:buNone/>
            </a:pPr>
            <a:r>
              <a:rPr lang="en-US" sz="3400" smtClean="0"/>
              <a:t>Chapter 3:  Remember the Truth</a:t>
            </a:r>
          </a:p>
          <a:p>
            <a:pPr marL="0">
              <a:buFontTx/>
              <a:buNone/>
            </a:pPr>
            <a:r>
              <a:rPr lang="en-US" sz="3400" smtClean="0"/>
              <a:t>	</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Chapter 2:  Avoid False Teachings</a:t>
            </a:r>
          </a:p>
          <a:p>
            <a:pPr marL="0">
              <a:buFontTx/>
              <a:buNone/>
            </a:pPr>
            <a:r>
              <a:rPr lang="en-US" sz="3400" smtClean="0"/>
              <a:t>Chapter 3:  Remember the Truth</a:t>
            </a:r>
          </a:p>
          <a:p>
            <a:pPr marL="0">
              <a:buFontTx/>
              <a:buNone/>
            </a:pPr>
            <a:r>
              <a:rPr lang="en-US" sz="3400" smtClean="0"/>
              <a:t>This second epistle, beloved, I now write unto you; in both which I stir up your pure minds by way of remembrance:</a:t>
            </a:r>
          </a:p>
          <a:p>
            <a:pPr marL="0">
              <a:buFontTx/>
              <a:buNone/>
            </a:pPr>
            <a:r>
              <a:rPr lang="en-US" sz="3400" smtClean="0"/>
              <a:t>	</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Chapter 2:  Avoid False Teachings</a:t>
            </a:r>
          </a:p>
          <a:p>
            <a:pPr marL="0">
              <a:buFontTx/>
              <a:buNone/>
            </a:pPr>
            <a:r>
              <a:rPr lang="en-US" sz="3400" smtClean="0"/>
              <a:t>Chapter 3:  Remember the Truth</a:t>
            </a:r>
          </a:p>
          <a:p>
            <a:pPr marL="0">
              <a:buFontTx/>
              <a:buNone/>
            </a:pPr>
            <a:r>
              <a:rPr lang="en-US" sz="3400" smtClean="0"/>
              <a:t>That ye may be mindful of the words which were spoken before by the holy prophets, and of the commandment of us the apostles of the Lord and Saviour:</a:t>
            </a:r>
          </a:p>
          <a:p>
            <a:pPr marL="0">
              <a:buFontTx/>
              <a:buNone/>
            </a:pPr>
            <a:r>
              <a:rPr lang="en-US" sz="3400" smtClean="0"/>
              <a:t>	</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Chapter 2:  Avoid False Teachings</a:t>
            </a:r>
          </a:p>
          <a:p>
            <a:pPr marL="0">
              <a:buFontTx/>
              <a:buNone/>
            </a:pPr>
            <a:r>
              <a:rPr lang="en-US" sz="3400" smtClean="0"/>
              <a:t>Chapter 3:  Remember the Truth</a:t>
            </a:r>
          </a:p>
          <a:p>
            <a:pPr marL="0">
              <a:buFontTx/>
              <a:buNone/>
            </a:pPr>
            <a:r>
              <a:rPr lang="en-US" sz="3400" smtClean="0"/>
              <a:t>Knowing this first, that there shall come in the last days scoffers, walking after their own lusts,</a:t>
            </a:r>
          </a:p>
          <a:p>
            <a:pPr marL="0">
              <a:buFontTx/>
              <a:buNone/>
            </a:pPr>
            <a:r>
              <a:rPr lang="en-US" sz="3400" smtClean="0"/>
              <a:t>	</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 Quick Overview</a:t>
            </a:r>
          </a:p>
        </p:txBody>
      </p:sp>
      <p:sp>
        <p:nvSpPr>
          <p:cNvPr id="6149" name="Rectangle 5"/>
          <p:cNvSpPr>
            <a:spLocks noGrp="1" noChangeArrowheads="1"/>
          </p:cNvSpPr>
          <p:nvPr>
            <p:ph type="body" idx="1"/>
          </p:nvPr>
        </p:nvSpPr>
        <p:spPr>
          <a:xfrm>
            <a:off x="457200" y="1219200"/>
            <a:ext cx="8382000" cy="5562600"/>
          </a:xfrm>
        </p:spPr>
        <p:txBody>
          <a:bodyPr>
            <a:noAutofit/>
          </a:bodyPr>
          <a:lstStyle/>
          <a:p>
            <a:pPr marL="0">
              <a:buFontTx/>
              <a:buNone/>
            </a:pPr>
            <a:endParaRPr lang="en-US" sz="1000" smtClean="0"/>
          </a:p>
          <a:p>
            <a:pPr marL="0">
              <a:spcBef>
                <a:spcPts val="263"/>
              </a:spcBef>
              <a:buFontTx/>
              <a:buNone/>
            </a:pPr>
            <a:r>
              <a:rPr lang="en-US" smtClean="0"/>
              <a:t>Chapter 1: Grow in Christlikeness and</a:t>
            </a:r>
            <a:br>
              <a:rPr lang="en-US" smtClean="0"/>
            </a:br>
            <a:r>
              <a:rPr lang="en-US" smtClean="0"/>
              <a:t>		    Avoid False Teachings</a:t>
            </a:r>
          </a:p>
          <a:p>
            <a:pPr marL="0">
              <a:buFontTx/>
              <a:buNone/>
            </a:pPr>
            <a:r>
              <a:rPr lang="en-US" sz="3400" smtClean="0"/>
              <a:t>Chapter 2:  Avoid False Teachings</a:t>
            </a:r>
          </a:p>
          <a:p>
            <a:pPr marL="0">
              <a:buFontTx/>
              <a:buNone/>
            </a:pPr>
            <a:r>
              <a:rPr lang="en-US" sz="3400" smtClean="0"/>
              <a:t>Chapter 3:  Remember the Truth</a:t>
            </a:r>
          </a:p>
          <a:p>
            <a:pPr marL="0">
              <a:buFontTx/>
              <a:buNone/>
            </a:pPr>
            <a:r>
              <a:rPr lang="en-US" sz="3400" smtClean="0"/>
              <a:t>And saying, Where is the promise of his coming? for since the fathers fell asleep, all things continue as they were from the beginning of the creation.       </a:t>
            </a:r>
            <a:r>
              <a:rPr lang="en-US" sz="2800" i="1" smtClean="0"/>
              <a:t>2Peter 3:1-4</a:t>
            </a:r>
          </a:p>
          <a:p>
            <a:pPr marL="0">
              <a:buFontTx/>
              <a:buNone/>
            </a:pPr>
            <a:r>
              <a:rPr lang="en-US" sz="3400" smtClean="0"/>
              <a:t>	</a:t>
            </a:r>
          </a:p>
          <a:p>
            <a:pPr marL="0">
              <a:buFontTx/>
              <a:buNone/>
            </a:pPr>
            <a:endParaRPr lang="en-US" smtClean="0"/>
          </a:p>
          <a:p>
            <a:pPr marL="0">
              <a:buFontTx/>
              <a:buNone/>
            </a:pPr>
            <a:endParaRPr lang="en-US" smtClean="0"/>
          </a:p>
          <a:p>
            <a:pPr marL="0">
              <a:buFontTx/>
              <a:buNone/>
            </a:pPr>
            <a:endParaRPr lang="en-US" sz="2800" smtClean="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r>
              <a:rPr lang="en-US" b="1" smtClean="0">
                <a:latin typeface="Franklin Gothic Demi" pitchFamily="34" charset="0"/>
              </a:rPr>
              <a:t>2Peter 3:11-18</a:t>
            </a:r>
          </a:p>
        </p:txBody>
      </p:sp>
      <p:sp>
        <p:nvSpPr>
          <p:cNvPr id="10245" name="Rectangle 5"/>
          <p:cNvSpPr>
            <a:spLocks noGrp="1" noChangeArrowheads="1"/>
          </p:cNvSpPr>
          <p:nvPr>
            <p:ph type="body" idx="1"/>
          </p:nvPr>
        </p:nvSpPr>
        <p:spPr>
          <a:xfrm>
            <a:off x="381000" y="1219200"/>
            <a:ext cx="8534400" cy="5562600"/>
          </a:xfrm>
        </p:spPr>
        <p:txBody>
          <a:bodyPr/>
          <a:lstStyle/>
          <a:p>
            <a:pPr marL="0" eaLnBrk="1" hangingPunct="1">
              <a:buFontTx/>
              <a:buNone/>
            </a:pPr>
            <a:r>
              <a:rPr lang="en-US" sz="3400" smtClean="0"/>
              <a:t>Seeing then that all these things shall be dissolved, what manner of persons ought ye to be in all holy conversation and godliness,</a:t>
            </a:r>
          </a:p>
          <a:p>
            <a:pPr marL="0" eaLnBrk="1" hangingPunct="1">
              <a:buFontTx/>
              <a:buNone/>
            </a:pPr>
            <a:r>
              <a:rPr lang="en-US" sz="3400" smtClean="0"/>
              <a:t>Looking for and hasting unto the coming of the day of God, wherein the heavens being on fire shall be dissolved, and the elements shall melt with fervent heat?</a:t>
            </a:r>
          </a:p>
        </p:txBody>
      </p:sp>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Peter’s Final Message</a:t>
            </a:r>
            <a:endParaRPr lang="en-US" sz="4000" b="1" smtClean="0">
              <a:latin typeface="Franklin Gothic Demi" pitchFamily="34" charset="0"/>
            </a:endParaRPr>
          </a:p>
        </p:txBody>
      </p:sp>
    </p:spTree>
  </p:cSld>
  <p:clrMapOvr>
    <a:masterClrMapping/>
  </p:clrMapOvr>
  <p:transition spd="slow">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3:11-18</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81000" y="1219200"/>
            <a:ext cx="8534400" cy="5562600"/>
          </a:xfrm>
        </p:spPr>
        <p:txBody>
          <a:bodyPr/>
          <a:lstStyle/>
          <a:p>
            <a:pPr marL="0" eaLnBrk="1" hangingPunct="1">
              <a:buFontTx/>
              <a:buNone/>
            </a:pPr>
            <a:endParaRPr lang="en-US" sz="3400" smtClean="0"/>
          </a:p>
          <a:p>
            <a:pPr marL="0" eaLnBrk="1" hangingPunct="1">
              <a:buFontTx/>
              <a:buNone/>
            </a:pPr>
            <a:r>
              <a:rPr lang="en-US" smtClean="0"/>
              <a:t>Two Main Points:</a:t>
            </a:r>
          </a:p>
          <a:p>
            <a:pPr marL="0" eaLnBrk="1" hangingPunct="1">
              <a:buFontTx/>
              <a:buAutoNum type="arabicPeriod"/>
            </a:pPr>
            <a:r>
              <a:rPr lang="en-US" smtClean="0"/>
              <a:t>How we should act </a:t>
            </a:r>
            <a:r>
              <a:rPr lang="en-US" u="sng" smtClean="0"/>
              <a:t>Outwardly</a:t>
            </a:r>
            <a:r>
              <a:rPr lang="en-US" smtClean="0"/>
              <a:t> and</a:t>
            </a:r>
          </a:p>
          <a:p>
            <a:pPr marL="0" eaLnBrk="1" hangingPunct="1">
              <a:buFontTx/>
              <a:buAutoNum type="arabicPeriod" startAt="2"/>
            </a:pPr>
            <a:r>
              <a:rPr lang="en-US" smtClean="0"/>
              <a:t>How we should react </a:t>
            </a:r>
            <a:r>
              <a:rPr lang="en-US" u="sng" smtClean="0"/>
              <a:t>Inwardly</a:t>
            </a:r>
            <a:r>
              <a:rPr lang="en-US" smtClean="0"/>
              <a:t> . . .</a:t>
            </a:r>
          </a:p>
          <a:p>
            <a:pPr marL="0" eaLnBrk="1" hangingPunct="1">
              <a:buFontTx/>
              <a:buNone/>
            </a:pPr>
            <a:r>
              <a:rPr lang="en-US" smtClean="0"/>
              <a:t>		. . . to events causing distress </a:t>
            </a:r>
            <a:br>
              <a:rPr lang="en-US" smtClean="0"/>
            </a:br>
            <a:r>
              <a:rPr lang="en-US" smtClean="0"/>
              <a:t>	      in the world </a:t>
            </a:r>
          </a:p>
        </p:txBody>
      </p:sp>
    </p:spTree>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3:11</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0" y="1219200"/>
            <a:ext cx="9144000" cy="5562600"/>
          </a:xfrm>
        </p:spPr>
        <p:txBody>
          <a:bodyPr/>
          <a:lstStyle/>
          <a:p>
            <a:pPr marL="0" eaLnBrk="1" hangingPunct="1">
              <a:buFontTx/>
              <a:buNone/>
            </a:pPr>
            <a:endParaRPr lang="en-US" sz="3400" smtClean="0"/>
          </a:p>
          <a:p>
            <a:pPr marL="0" eaLnBrk="1" hangingPunct="1">
              <a:buFontTx/>
              <a:buNone/>
            </a:pPr>
            <a:r>
              <a:rPr lang="en-US" smtClean="0"/>
              <a:t>Seeing then that all these things shall be dissolved, what manner of persons ought ye to be in all holy conversation and godliness.</a:t>
            </a:r>
          </a:p>
        </p:txBody>
      </p:sp>
    </p:spTree>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3:11</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0" y="1219200"/>
            <a:ext cx="9144000" cy="5562600"/>
          </a:xfrm>
        </p:spPr>
        <p:txBody>
          <a:bodyPr/>
          <a:lstStyle/>
          <a:p>
            <a:pPr marL="0" eaLnBrk="1" hangingPunct="1">
              <a:buFontTx/>
              <a:buNone/>
            </a:pPr>
            <a:endParaRPr lang="en-US" sz="3400" smtClean="0"/>
          </a:p>
          <a:p>
            <a:pPr marL="0" eaLnBrk="1" hangingPunct="1">
              <a:buFontTx/>
              <a:buNone/>
            </a:pPr>
            <a:r>
              <a:rPr lang="en-US" smtClean="0"/>
              <a:t>Seeing then that all these things </a:t>
            </a:r>
            <a:r>
              <a:rPr lang="en-US" u="sng" smtClean="0">
                <a:solidFill>
                  <a:schemeClr val="bg1"/>
                </a:solidFill>
              </a:rPr>
              <a:t>are being </a:t>
            </a:r>
            <a:r>
              <a:rPr lang="en-US" smtClean="0"/>
              <a:t>dissolved, what manner of persons ought ye to be in all holy conversation and godliness.</a:t>
            </a:r>
          </a:p>
        </p:txBody>
      </p:sp>
    </p:spTree>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3:11</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0" y="1219200"/>
            <a:ext cx="9144000" cy="5562600"/>
          </a:xfrm>
        </p:spPr>
        <p:txBody>
          <a:bodyPr/>
          <a:lstStyle/>
          <a:p>
            <a:pPr marL="0" eaLnBrk="1" hangingPunct="1">
              <a:buFontTx/>
              <a:buNone/>
            </a:pPr>
            <a:endParaRPr lang="en-US" sz="3400" smtClean="0"/>
          </a:p>
          <a:p>
            <a:pPr marL="0" eaLnBrk="1" hangingPunct="1">
              <a:buFontTx/>
              <a:buNone/>
            </a:pPr>
            <a:r>
              <a:rPr lang="en-US" smtClean="0"/>
              <a:t>Seeing then that all these things </a:t>
            </a:r>
            <a:r>
              <a:rPr lang="en-US" u="sng" smtClean="0">
                <a:solidFill>
                  <a:schemeClr val="bg1"/>
                </a:solidFill>
              </a:rPr>
              <a:t>are being </a:t>
            </a:r>
            <a:r>
              <a:rPr lang="en-US" smtClean="0"/>
              <a:t>dissolved, what manner of persons ought ye to be in all holy conversation and godliness.</a:t>
            </a:r>
          </a:p>
          <a:p>
            <a:pPr marL="0" eaLnBrk="1" hangingPunct="1">
              <a:buFontTx/>
              <a:buNone/>
            </a:pPr>
            <a:endParaRPr lang="en-US" smtClean="0"/>
          </a:p>
          <a:p>
            <a:pPr marL="0" eaLnBrk="1" hangingPunct="1">
              <a:buFontTx/>
              <a:buNone/>
            </a:pPr>
            <a:r>
              <a:rPr lang="en-US" smtClean="0"/>
              <a:t>We ought to be . . . </a:t>
            </a:r>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3:11</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0" y="1219200"/>
            <a:ext cx="9144000" cy="5562600"/>
          </a:xfrm>
        </p:spPr>
        <p:txBody>
          <a:bodyPr/>
          <a:lstStyle/>
          <a:p>
            <a:pPr marL="0" eaLnBrk="1" hangingPunct="1">
              <a:buFontTx/>
              <a:buNone/>
            </a:pPr>
            <a:endParaRPr lang="en-US" sz="3400" smtClean="0"/>
          </a:p>
          <a:p>
            <a:pPr marL="0" eaLnBrk="1" hangingPunct="1">
              <a:buFontTx/>
              <a:buNone/>
            </a:pPr>
            <a:r>
              <a:rPr lang="en-US" smtClean="0"/>
              <a:t>Seeing then that all these things </a:t>
            </a:r>
            <a:r>
              <a:rPr lang="en-US" u="sng" smtClean="0">
                <a:solidFill>
                  <a:schemeClr val="bg1"/>
                </a:solidFill>
              </a:rPr>
              <a:t>are being </a:t>
            </a:r>
            <a:r>
              <a:rPr lang="en-US" smtClean="0"/>
              <a:t>dissolved, what manner of persons ought ye to be in all holy conversation and godliness.</a:t>
            </a:r>
          </a:p>
          <a:p>
            <a:pPr marL="0" eaLnBrk="1" hangingPunct="1">
              <a:buFontTx/>
              <a:buNone/>
            </a:pPr>
            <a:endParaRPr lang="en-US" smtClean="0"/>
          </a:p>
          <a:p>
            <a:pPr marL="0" eaLnBrk="1" hangingPunct="1">
              <a:buFontTx/>
              <a:buNone/>
            </a:pPr>
            <a:r>
              <a:rPr lang="en-US" smtClean="0"/>
              <a:t>We ought to be . . .  </a:t>
            </a:r>
            <a:r>
              <a:rPr lang="en-US" b="1" i="1" u="sng" smtClean="0">
                <a:solidFill>
                  <a:srgbClr val="FFFFFF"/>
                </a:solidFill>
              </a:rPr>
              <a:t>Peripoiesis !</a:t>
            </a: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lstStyle/>
          <a:p>
            <a:pPr marL="0" eaLnBrk="1" hangingPunct="1">
              <a:buFontTx/>
              <a:buNone/>
            </a:pPr>
            <a:r>
              <a:rPr lang="en-US" smtClean="0"/>
              <a:t>But ye are a chosen generation, a royal priesthood, an holy nation, a peculiar people; that ye should shew forth the praises of him who hath called you out of darkness into his marvellous light:</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lstStyle/>
          <a:p>
            <a:pPr marL="0" eaLnBrk="1" hangingPunct="1">
              <a:buFontTx/>
              <a:buNone/>
            </a:pPr>
            <a:r>
              <a:rPr lang="en-US" smtClean="0"/>
              <a:t>But ye are a chosen generation, a royal priesthood, an holy nation, a </a:t>
            </a:r>
            <a:r>
              <a:rPr lang="en-US" b="1" i="1" smtClean="0">
                <a:solidFill>
                  <a:srgbClr val="FFFFFF"/>
                </a:solidFill>
              </a:rPr>
              <a:t>peripoiesis </a:t>
            </a:r>
            <a:r>
              <a:rPr lang="en-US" smtClean="0"/>
              <a:t>people; that ye should shew forth the praises of him who hath called you out of darkness into his marvellous light:</a:t>
            </a:r>
          </a:p>
          <a:p>
            <a:pPr marL="0" eaLnBrk="1" hangingPunct="1">
              <a:buFontTx/>
              <a:buNone/>
            </a:pPr>
            <a:endParaRPr lang="en-US" smtClean="0"/>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lstStyle/>
          <a:p>
            <a:pPr marL="0" eaLnBrk="1" hangingPunct="1">
              <a:buFontTx/>
              <a:buNone/>
            </a:pPr>
            <a:r>
              <a:rPr lang="en-US" smtClean="0"/>
              <a:t>But ye are a chosen generation, a royal priesthood, an holy nation, a </a:t>
            </a:r>
            <a:r>
              <a:rPr lang="en-US" b="1" i="1" smtClean="0">
                <a:solidFill>
                  <a:srgbClr val="FFFFFF"/>
                </a:solidFill>
              </a:rPr>
              <a:t>peripoiesis </a:t>
            </a:r>
            <a:r>
              <a:rPr lang="en-US" smtClean="0"/>
              <a:t>people; that ye should shew forth the praises of him who hath called you out of darkness into his marvellous light:</a:t>
            </a:r>
          </a:p>
          <a:p>
            <a:pPr marL="0" eaLnBrk="1" hangingPunct="1">
              <a:buFontTx/>
              <a:buNone/>
            </a:pPr>
            <a:endParaRPr lang="en-US" smtClean="0"/>
          </a:p>
          <a:p>
            <a:pPr marL="0" eaLnBrk="1" hangingPunct="1">
              <a:buFontTx/>
              <a:buNone/>
            </a:pPr>
            <a:r>
              <a:rPr lang="en-US" smtClean="0"/>
              <a:t>Peculiar: (1) unusual, odd, strange</a:t>
            </a:r>
          </a:p>
          <a:p>
            <a:pPr marL="0" eaLnBrk="1" hangingPunct="1">
              <a:buFontTx/>
              <a:buNone/>
            </a:pPr>
            <a:r>
              <a:rPr lang="en-US" smtClean="0"/>
              <a:t>		</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lstStyle/>
          <a:p>
            <a:pPr marL="0" eaLnBrk="1" hangingPunct="1">
              <a:buFontTx/>
              <a:buNone/>
            </a:pPr>
            <a:r>
              <a:rPr lang="en-US" smtClean="0"/>
              <a:t>But ye are a chosen generation, a royal priesthood, an holy nation, a </a:t>
            </a:r>
            <a:r>
              <a:rPr lang="en-US" b="1" i="1" smtClean="0">
                <a:solidFill>
                  <a:srgbClr val="FFFFFF"/>
                </a:solidFill>
              </a:rPr>
              <a:t>peripoiesis </a:t>
            </a:r>
            <a:r>
              <a:rPr lang="en-US" smtClean="0"/>
              <a:t>people; that ye should shew forth the praises of him who hath called you out of darkness into his marvellous light:</a:t>
            </a:r>
          </a:p>
          <a:p>
            <a:pPr marL="0" eaLnBrk="1" hangingPunct="1">
              <a:buFontTx/>
              <a:buNone/>
            </a:pPr>
            <a:endParaRPr lang="en-US" smtClean="0"/>
          </a:p>
          <a:p>
            <a:pPr marL="0" eaLnBrk="1" hangingPunct="1">
              <a:buFontTx/>
              <a:buNone/>
            </a:pPr>
            <a:r>
              <a:rPr lang="en-US" smtClean="0"/>
              <a:t>Peculiar: (1) unusual, odd, strange</a:t>
            </a:r>
          </a:p>
          <a:p>
            <a:pPr marL="0" eaLnBrk="1" hangingPunct="1">
              <a:buFontTx/>
              <a:buNone/>
            </a:pPr>
            <a:r>
              <a:rPr lang="en-US" smtClean="0"/>
              <a:t>		 (2) owned or possessed</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r>
              <a:rPr lang="en-US" b="1" smtClean="0">
                <a:latin typeface="Franklin Gothic Demi" pitchFamily="34" charset="0"/>
              </a:rPr>
              <a:t>2Peter 3:11-18</a:t>
            </a:r>
          </a:p>
        </p:txBody>
      </p:sp>
      <p:sp>
        <p:nvSpPr>
          <p:cNvPr id="10245" name="Rectangle 5"/>
          <p:cNvSpPr>
            <a:spLocks noGrp="1" noChangeArrowheads="1"/>
          </p:cNvSpPr>
          <p:nvPr>
            <p:ph type="body" idx="1"/>
          </p:nvPr>
        </p:nvSpPr>
        <p:spPr>
          <a:xfrm>
            <a:off x="381000" y="1219200"/>
            <a:ext cx="8534400" cy="5562600"/>
          </a:xfrm>
        </p:spPr>
        <p:txBody>
          <a:bodyPr/>
          <a:lstStyle/>
          <a:p>
            <a:pPr marL="0" eaLnBrk="1" hangingPunct="1">
              <a:buFontTx/>
              <a:buNone/>
            </a:pPr>
            <a:r>
              <a:rPr lang="en-US" sz="3400" smtClean="0"/>
              <a:t>Nevertheless we, according to his promise, look for new heavens and a new earth, wherein dwelleth righteousness.</a:t>
            </a:r>
          </a:p>
          <a:p>
            <a:pPr marL="0" eaLnBrk="1" hangingPunct="1">
              <a:buFontTx/>
              <a:buNone/>
            </a:pPr>
            <a:r>
              <a:rPr lang="en-US" sz="3400" smtClean="0"/>
              <a:t>Wherefore, beloved, seeing that ye look for such things, be diligent that ye may be found of him in peace, without spot, and blameless.</a:t>
            </a:r>
          </a:p>
        </p:txBody>
      </p:sp>
    </p:spTree>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400" smtClean="0"/>
              <a:t>A "peculiar people,"--not peculiar in dress, nor in manners, nor in language, nor in foolish, senseless forms and idiosyncrasies; but peculiar in that it is separate from the world and the spirit of the world. It has the Spirit of Christ--a spirit of full consecration to the Lord, and separateness from the world and its selfish aims. It is peculiar in its adherence to the Word of the Lord as its only law. . .</a:t>
            </a:r>
          </a:p>
          <a:p>
            <a:pPr marL="0" eaLnBrk="1" hangingPunct="1">
              <a:buFontTx/>
              <a:buNone/>
            </a:pPr>
            <a:endParaRPr lang="en-US" smtClean="0"/>
          </a:p>
        </p:txBody>
      </p:sp>
    </p:spTree>
  </p:cSld>
  <p:clrMapOvr>
    <a:masterClrMapping/>
  </p:clrMapOvr>
  <p:transition spd="slow">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t>. . . It is peculiar in that it rejects worldly wisdom when it conflicts with the divine revelation. It is peculiar in that it is in the world, but not of the world. It is peculiar in that it has a decided faith and acts in harmony with its faith, and with zeal. It is peculiar in that it is self-sacrificing and knows no will but the will of its King. It is peculiar in that it knows the Truth and is able to give a reason for the hope within while others merely speculate and wonder and doubt. </a:t>
            </a:r>
          </a:p>
        </p:txBody>
      </p:sp>
    </p:spTree>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400" smtClean="0">
                <a:solidFill>
                  <a:srgbClr val="FFFFFF"/>
                </a:solidFill>
              </a:rPr>
              <a:t>A "peculiar people,"--not peculiar in dress, nor in manners, nor in language, nor in foolish, senseless forms and idiosyncrasies; but peculiar in that it is separate from the world and the spirit of the world.</a:t>
            </a:r>
            <a:r>
              <a:rPr lang="en-US" sz="3400" smtClean="0"/>
              <a:t> It has the Spirit of Christ--a spirit of full consecration to the Lord, and separateness from the world and its selfish aims. It is peculiar in its adherence to the Word of the Lord as its only law. . .</a:t>
            </a:r>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400" smtClean="0"/>
              <a:t>A "peculiar people,"--not peculiar in dress, nor in manners, nor in language, nor in foolish, senseless forms and idiosyncrasies; </a:t>
            </a:r>
            <a:r>
              <a:rPr lang="en-US" sz="3400" smtClean="0">
                <a:solidFill>
                  <a:srgbClr val="FFFFFF"/>
                </a:solidFill>
              </a:rPr>
              <a:t>but peculiar in that it is separate from the world and the spirit of the world. It has the Spirit of Christ--a spirit of full consecration to the Lord, and separateness from the world and its selfish aims. </a:t>
            </a:r>
            <a:r>
              <a:rPr lang="en-US" sz="3400" smtClean="0"/>
              <a:t>It is peculiar in its adherence to the Word of the Lord as its only law. . .</a:t>
            </a:r>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400" smtClean="0"/>
              <a:t>A "peculiar people,"--not peculiar in dress, nor in manners, nor in language, nor in foolish, senseless forms and idiosyncrasies; but peculiar in that it is separate from the world and the spirit of the world. It has the Spirit of Christ--a spirit of full consecration to the Lord, and separateness from the world and its selfish aims. </a:t>
            </a:r>
            <a:r>
              <a:rPr lang="en-US" sz="3400" smtClean="0">
                <a:solidFill>
                  <a:srgbClr val="FFFFFF"/>
                </a:solidFill>
              </a:rPr>
              <a:t>It is peculiar in its adherence to the Word of the Lord as its only law. . .</a:t>
            </a:r>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solidFill>
                  <a:schemeClr val="bg1"/>
                </a:solidFill>
              </a:rPr>
              <a:t>. . . It is peculiar in that it rejects worldly wisdom when it conflicts with the divine revelation. </a:t>
            </a:r>
            <a:r>
              <a:rPr lang="en-US" sz="3300" smtClean="0"/>
              <a:t>It is peculiar in that it is in the world, but not of the world. It is peculiar in that it has a decided faith and acts in harmony with its faith, and with zeal. It is peculiar in that it is self-sacrificing and knows no will but the will of its King. It is peculiar in that it knows the Truth and is able to give a reason for the hope within while others merely speculate and wonder and doubt. </a:t>
            </a:r>
          </a:p>
        </p:txBody>
      </p:sp>
    </p:spTree>
  </p:cSld>
  <p:clrMapOvr>
    <a:masterClrMapping/>
  </p:clrMapOvr>
  <p:transition spd="slow">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sz="4000" b="1" smtClean="0">
                <a:latin typeface="Franklin Gothic Demi" pitchFamily="34" charset="0"/>
              </a:rPr>
              <a:t>Worldly Wisdom vs. Divine Wisdom</a:t>
            </a: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u="sng" smtClean="0"/>
              <a:t>Worldly Wisdom:</a:t>
            </a:r>
          </a:p>
          <a:p>
            <a:pPr marL="0" eaLnBrk="1" hangingPunct="1">
              <a:buFontTx/>
              <a:buNone/>
            </a:pPr>
            <a:r>
              <a:rPr lang="en-US" sz="3300" smtClean="0"/>
              <a:t>If nobody catches you, then you did no wrong</a:t>
            </a:r>
          </a:p>
          <a:p>
            <a:pPr marL="0" eaLnBrk="1" hangingPunct="1">
              <a:buFontTx/>
              <a:buNone/>
            </a:pPr>
            <a:endParaRPr lang="en-US" sz="3300" smtClean="0"/>
          </a:p>
          <a:p>
            <a:pPr marL="0" eaLnBrk="1" hangingPunct="1">
              <a:buFontTx/>
              <a:buNone/>
            </a:pPr>
            <a:r>
              <a:rPr lang="en-US" sz="3300" u="sng" smtClean="0"/>
              <a:t>Divine Wisdom:</a:t>
            </a:r>
          </a:p>
          <a:p>
            <a:pPr marL="0" eaLnBrk="1" hangingPunct="1">
              <a:buFontTx/>
              <a:buNone/>
            </a:pPr>
            <a:r>
              <a:rPr lang="en-US" sz="3300" smtClean="0"/>
              <a:t>There is nothing covered that shall not be revealed, neither hid that shall not be known 							</a:t>
            </a:r>
            <a:r>
              <a:rPr lang="en-US" sz="2800" i="1" smtClean="0"/>
              <a:t>Luke 12:2</a:t>
            </a:r>
          </a:p>
        </p:txBody>
      </p:sp>
    </p:spTree>
  </p:cSld>
  <p:clrMapOvr>
    <a:masterClrMapping/>
  </p:clrMapOvr>
  <p:transition spd="slow">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sz="4000" b="1" smtClean="0">
                <a:latin typeface="Franklin Gothic Demi" pitchFamily="34" charset="0"/>
              </a:rPr>
              <a:t>Worldly Wisdom vs. Divine Wisdom</a:t>
            </a: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u="sng" smtClean="0"/>
              <a:t>Worldly Wisdom:</a:t>
            </a:r>
          </a:p>
          <a:p>
            <a:pPr marL="0" eaLnBrk="1" hangingPunct="1">
              <a:buFontTx/>
              <a:buNone/>
            </a:pPr>
            <a:r>
              <a:rPr lang="en-US" sz="3300" smtClean="0"/>
              <a:t>Do unto others before they do unto you</a:t>
            </a:r>
          </a:p>
          <a:p>
            <a:pPr marL="0" eaLnBrk="1" hangingPunct="1">
              <a:buFontTx/>
              <a:buNone/>
            </a:pPr>
            <a:endParaRPr lang="en-US" sz="3300" smtClean="0"/>
          </a:p>
          <a:p>
            <a:pPr marL="0" eaLnBrk="1" hangingPunct="1">
              <a:buFontTx/>
              <a:buNone/>
            </a:pPr>
            <a:r>
              <a:rPr lang="en-US" sz="3300" u="sng" smtClean="0"/>
              <a:t>Divine Wisdom:</a:t>
            </a:r>
          </a:p>
          <a:p>
            <a:pPr marL="0" eaLnBrk="1" hangingPunct="1">
              <a:buFontTx/>
              <a:buNone/>
            </a:pPr>
            <a:r>
              <a:rPr lang="en-US" sz="3300" smtClean="0"/>
              <a:t>Do good unto all men as you have opportunity						</a:t>
            </a:r>
            <a:r>
              <a:rPr lang="en-US" sz="2800" i="1" smtClean="0"/>
              <a:t>Galatians 6:10</a:t>
            </a:r>
          </a:p>
        </p:txBody>
      </p:sp>
    </p:spTree>
  </p:cSld>
  <p:clrMapOvr>
    <a:masterClrMapping/>
  </p:clrMapOvr>
  <p:transition spd="slow">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sz="4000" b="1" smtClean="0">
                <a:latin typeface="Franklin Gothic Demi" pitchFamily="34" charset="0"/>
              </a:rPr>
              <a:t>Worldly Wisdom vs. Divine Wisdom</a:t>
            </a: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u="sng" smtClean="0"/>
              <a:t>Worldly Wisdom:</a:t>
            </a:r>
          </a:p>
          <a:p>
            <a:pPr marL="0" eaLnBrk="1" hangingPunct="1">
              <a:buFontTx/>
              <a:buNone/>
            </a:pPr>
            <a:r>
              <a:rPr lang="en-US" sz="3300" smtClean="0"/>
              <a:t>It’s OK to lie, cheat, or steal a little.</a:t>
            </a:r>
          </a:p>
          <a:p>
            <a:pPr marL="0" eaLnBrk="1" hangingPunct="1">
              <a:buFontTx/>
              <a:buNone/>
            </a:pPr>
            <a:endParaRPr lang="en-US" sz="3300" smtClean="0"/>
          </a:p>
          <a:p>
            <a:pPr marL="0" eaLnBrk="1" hangingPunct="1">
              <a:buFontTx/>
              <a:buNone/>
            </a:pPr>
            <a:r>
              <a:rPr lang="en-US" sz="3300" u="sng" smtClean="0"/>
              <a:t>Divine Wisdom:</a:t>
            </a:r>
          </a:p>
          <a:p>
            <a:pPr marL="0" eaLnBrk="1" hangingPunct="1">
              <a:buFontTx/>
              <a:buNone/>
            </a:pPr>
            <a:r>
              <a:rPr lang="en-US" sz="3300" smtClean="0"/>
              <a:t>He that is faithful in that which is least is faithful also in much										                           </a:t>
            </a:r>
            <a:r>
              <a:rPr lang="en-US" sz="2800" i="1" smtClean="0"/>
              <a:t>Luke 16:10</a:t>
            </a:r>
          </a:p>
        </p:txBody>
      </p:sp>
    </p:spTree>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t>. . . It is peculiar in that it rejects worldly wisdom when it conflicts with the divine revelation. </a:t>
            </a:r>
            <a:r>
              <a:rPr lang="en-US" sz="3300" smtClean="0">
                <a:solidFill>
                  <a:srgbClr val="FFFFFF"/>
                </a:solidFill>
              </a:rPr>
              <a:t>It is peculiar in that it is in the world, but not of the world. </a:t>
            </a:r>
            <a:r>
              <a:rPr lang="en-US" sz="3300" smtClean="0"/>
              <a:t>It is peculiar in that it has a decided faith and acts in harmony with its faith, and with zeal. It is peculiar in that it is self-sacrificing and knows no will but the will of its King. It is peculiar in that it knows the Truth and is able to give a reason for the hope within while others merely speculate and wonder and doubt. </a:t>
            </a: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r>
              <a:rPr lang="en-US" b="1" smtClean="0">
                <a:latin typeface="Franklin Gothic Demi" pitchFamily="34" charset="0"/>
              </a:rPr>
              <a:t>2Peter 3:11-18</a:t>
            </a:r>
          </a:p>
        </p:txBody>
      </p:sp>
      <p:sp>
        <p:nvSpPr>
          <p:cNvPr id="10245" name="Rectangle 5"/>
          <p:cNvSpPr>
            <a:spLocks noGrp="1" noChangeArrowheads="1"/>
          </p:cNvSpPr>
          <p:nvPr>
            <p:ph type="body" idx="1"/>
          </p:nvPr>
        </p:nvSpPr>
        <p:spPr>
          <a:xfrm>
            <a:off x="381000" y="1219200"/>
            <a:ext cx="8534400" cy="5562600"/>
          </a:xfrm>
        </p:spPr>
        <p:txBody>
          <a:bodyPr/>
          <a:lstStyle/>
          <a:p>
            <a:pPr marL="0" eaLnBrk="1" hangingPunct="1">
              <a:buFontTx/>
              <a:buNone/>
            </a:pPr>
            <a:r>
              <a:rPr lang="en-US" sz="3400" smtClean="0"/>
              <a:t>And account that the longsuffering of our Lord is salvation; even as our beloved brother Paul also according to the wisdom given unto him hath written unto you;</a:t>
            </a:r>
          </a:p>
          <a:p>
            <a:pPr marL="0" eaLnBrk="1" hangingPunct="1">
              <a:buFontTx/>
              <a:buNone/>
            </a:pPr>
            <a:r>
              <a:rPr lang="en-US" sz="3400" smtClean="0"/>
              <a:t>As also in all his epistles, speaking in them of these things; in which are some things hard to be understood, which they that are unlearned and unstable wrest, as they do also the other scriptures, unto their own destruction.</a:t>
            </a:r>
          </a:p>
          <a:p>
            <a:pPr marL="0" eaLnBrk="1" hangingPunct="1">
              <a:buFontTx/>
              <a:buNone/>
            </a:pPr>
            <a:endParaRPr lang="en-US" sz="3400" smtClean="0"/>
          </a:p>
          <a:p>
            <a:pPr marL="0" eaLnBrk="1" hangingPunct="1">
              <a:buFontTx/>
              <a:buNone/>
            </a:pPr>
            <a:endParaRPr lang="en-US" sz="3400" smtClean="0"/>
          </a:p>
        </p:txBody>
      </p:sp>
    </p:spTree>
  </p:cSld>
  <p:clrMapOvr>
    <a:masterClrMapping/>
  </p:clrMapOvr>
  <p:transition spd="slow">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t>. . . It is peculiar in that it rejects worldly wisdom when it conflicts with the divine revelation. It is peculiar in that it is in the world, but not of the world. It is peculiar in that it has a decided faith and acts in harmony with its faith, and with zeal. </a:t>
            </a:r>
            <a:r>
              <a:rPr lang="en-US" sz="3300" smtClean="0">
                <a:solidFill>
                  <a:srgbClr val="FFFFFF"/>
                </a:solidFill>
              </a:rPr>
              <a:t>It is peculiar in that it is self-sacrificing and knows no will but the will of its King.</a:t>
            </a:r>
            <a:r>
              <a:rPr lang="en-US" sz="3300" smtClean="0"/>
              <a:t> It is peculiar in that it knows the Truth and is able to give a reason for the hope within while others merely speculate and wonder and doubt. </a:t>
            </a:r>
          </a:p>
        </p:txBody>
      </p:sp>
    </p:spTree>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1Thessalonians 4:3</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endParaRPr lang="en-US" sz="3300" smtClean="0"/>
          </a:p>
          <a:p>
            <a:pPr marL="0" eaLnBrk="1" hangingPunct="1">
              <a:buFontTx/>
              <a:buNone/>
            </a:pPr>
            <a:r>
              <a:rPr lang="en-US" smtClean="0"/>
              <a:t>For this is the will of God, even your </a:t>
            </a:r>
            <a:r>
              <a:rPr lang="en-US" u="sng" smtClean="0"/>
              <a:t>sanctification</a:t>
            </a:r>
            <a:r>
              <a:rPr lang="en-US" smtClean="0"/>
              <a:t>. </a:t>
            </a:r>
          </a:p>
        </p:txBody>
      </p:sp>
    </p:spTree>
  </p:cSld>
  <p:clrMapOvr>
    <a:masterClrMapping/>
  </p:clrMapOvr>
  <p:transition spd="slow">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t>. . . It is peculiar in that it rejects worldly wisdom when it conflicts with the divine revelation. It is peculiar in that it is in the world, but not of the world. It is peculiar in that it has a decided faith and acts in harmony with its faith, and with zeal. It is peculiar in that it is self-sacrificing and knows no will but the will of its King. </a:t>
            </a:r>
            <a:r>
              <a:rPr lang="en-US" sz="3300" smtClean="0">
                <a:solidFill>
                  <a:srgbClr val="FFFFFF"/>
                </a:solidFill>
              </a:rPr>
              <a:t>It is peculiar in that it knows the Truth and is able to give a reason for the hope within while others merely speculate and wonder and doubt. </a:t>
            </a:r>
          </a:p>
        </p:txBody>
      </p:sp>
    </p:spTree>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May 20 Manna</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t>. . . It is peculiar in that it rejects worldly wisdom when it conflicts with the divine revelation. It is peculiar in that it is in the world, but not of the world. </a:t>
            </a:r>
            <a:r>
              <a:rPr lang="en-US" sz="3300" smtClean="0">
                <a:solidFill>
                  <a:srgbClr val="FFFFFF"/>
                </a:solidFill>
              </a:rPr>
              <a:t>It is peculiar in that it has a decided faith and acts in harmony with its faith, and with zeal. </a:t>
            </a:r>
            <a:r>
              <a:rPr lang="en-US" sz="3300" smtClean="0"/>
              <a:t>It is peculiar in that it is self-sacrificing and knows no will but the will of its King. It is peculiar in that it knows the Truth and is able to give a reason for the hope within while others merely speculate and wonder and doubt. </a:t>
            </a:r>
          </a:p>
        </p:txBody>
      </p:sp>
    </p:spTree>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Reprint 1720</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300" smtClean="0"/>
              <a:t>The victory or conquering power that energizes our whole being to patient endurance of tribulation even unto the end is our faith.  Faith is knowledge applied, assimilated, and appropriated - made a part of our habit of thought, a basis for our actions and a spur to all our energies.  Such a faith is the overcoming power which all must have who would run . . . </a:t>
            </a:r>
          </a:p>
        </p:txBody>
      </p:sp>
    </p:spTree>
  </p:cSld>
  <p:clrMapOvr>
    <a:masterClrMapping/>
  </p:clrMapOvr>
  <p:transition spd="slow">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Reprint 1720</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r>
              <a:rPr lang="en-US" sz="3200" smtClean="0"/>
              <a:t>. . . successfully the race for the prize of our high calling.  To be a conquering power, faith must go deeper than the head, it must go into the heart.  Then faith will impel us to action, to works, which clearly manifest our faith.  A mere intellectual assent to the truth of God that does not lead to activity in His service is </a:t>
            </a:r>
            <a:r>
              <a:rPr lang="en-US" sz="3200" u="sng" smtClean="0"/>
              <a:t>not faith</a:t>
            </a:r>
            <a:r>
              <a:rPr lang="en-US" sz="3200" smtClean="0"/>
              <a:t> and can never overcome the world.</a:t>
            </a:r>
            <a:endParaRPr lang="en-US" sz="3300" smtClean="0"/>
          </a:p>
        </p:txBody>
      </p:sp>
    </p:spTree>
  </p:cSld>
  <p:clrMapOvr>
    <a:masterClrMapping/>
  </p:clrMapOvr>
  <p:transition spd="slow">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lstStyle/>
          <a:p>
            <a:pPr marL="0" eaLnBrk="1" hangingPunct="1">
              <a:buFontTx/>
              <a:buNone/>
            </a:pPr>
            <a:r>
              <a:rPr lang="en-US" smtClean="0"/>
              <a:t>But ye are a chosen generation, a royal priesthood, an holy nation, a peculiar people; that ye should shew forth the praises of him who hath called you out of darkness into his marvellous light:</a:t>
            </a:r>
          </a:p>
          <a:p>
            <a:pPr marL="0" eaLnBrk="1" hangingPunct="1">
              <a:buFontTx/>
              <a:buNone/>
            </a:pPr>
            <a:endParaRPr lang="en-US" smtClean="0"/>
          </a:p>
          <a:p>
            <a:pPr marL="0" eaLnBrk="1" hangingPunct="1">
              <a:buFontTx/>
              <a:buNone/>
            </a:pPr>
            <a:r>
              <a:rPr lang="en-US" smtClean="0"/>
              <a:t>Peculiar: (1) unusual, odd, strange</a:t>
            </a:r>
          </a:p>
          <a:p>
            <a:pPr marL="0" eaLnBrk="1" hangingPunct="1">
              <a:buFontTx/>
              <a:buNone/>
            </a:pPr>
            <a:r>
              <a:rPr lang="en-US" smtClean="0"/>
              <a:t>	</a:t>
            </a:r>
            <a:r>
              <a:rPr lang="en-US" smtClean="0">
                <a:solidFill>
                  <a:schemeClr val="bg1"/>
                </a:solidFill>
              </a:rPr>
              <a:t>	 (2) owned or possessed</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lstStyle/>
          <a:p>
            <a:pPr marL="0" eaLnBrk="1" hangingPunct="1">
              <a:buFontTx/>
              <a:buNone/>
            </a:pPr>
            <a:r>
              <a:rPr lang="en-US" smtClean="0"/>
              <a:t>But ye are a chosen generation, a royal priesthood, an holy nation, a </a:t>
            </a:r>
            <a:r>
              <a:rPr lang="en-US" b="1" i="1" smtClean="0">
                <a:solidFill>
                  <a:srgbClr val="FFFFFF"/>
                </a:solidFill>
              </a:rPr>
              <a:t>peripoiesis </a:t>
            </a:r>
            <a:r>
              <a:rPr lang="en-US" smtClean="0"/>
              <a:t>people; that ye should shew forth the praises of him who hath called you out of darkness into his marvellous light:</a:t>
            </a:r>
          </a:p>
          <a:p>
            <a:pPr marL="0" eaLnBrk="1" hangingPunct="1">
              <a:buFontTx/>
              <a:buNone/>
            </a:pPr>
            <a:endParaRPr lang="en-US" smtClean="0"/>
          </a:p>
          <a:p>
            <a:pPr marL="0" eaLnBrk="1" hangingPunct="1">
              <a:buFontTx/>
              <a:buNone/>
            </a:pPr>
            <a:r>
              <a:rPr lang="en-US" smtClean="0"/>
              <a:t>Peculiar: (1) unusual, odd, strange</a:t>
            </a:r>
          </a:p>
          <a:p>
            <a:pPr marL="0" eaLnBrk="1" hangingPunct="1">
              <a:buFontTx/>
              <a:buNone/>
            </a:pPr>
            <a:r>
              <a:rPr lang="en-US" smtClean="0"/>
              <a:t>	</a:t>
            </a:r>
            <a:r>
              <a:rPr lang="en-US" smtClean="0">
                <a:solidFill>
                  <a:schemeClr val="bg1"/>
                </a:solidFill>
              </a:rPr>
              <a:t>	 (2) owned or possessed</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noAutofit/>
          </a:bodyPr>
          <a:lstStyle/>
          <a:p>
            <a:pPr marL="0" eaLnBrk="1" hangingPunct="1">
              <a:buFontTx/>
              <a:buNone/>
            </a:pPr>
            <a:r>
              <a:rPr lang="en-US" smtClean="0"/>
              <a:t>But ye are a chosen generation, a royal priesthood, an holy nation, </a:t>
            </a:r>
            <a:r>
              <a:rPr lang="en-US" b="1" smtClean="0">
                <a:solidFill>
                  <a:schemeClr val="bg1"/>
                </a:solidFill>
              </a:rPr>
              <a:t>a purchased possession</a:t>
            </a:r>
            <a:r>
              <a:rPr lang="en-US" smtClean="0"/>
              <a:t>; that ye should shew forth the praises of him who hath called you out of darkness into his marvellous light:</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2:9,10</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noAutofit/>
          </a:bodyPr>
          <a:lstStyle/>
          <a:p>
            <a:pPr marL="0" eaLnBrk="1" hangingPunct="1">
              <a:buFontTx/>
              <a:buNone/>
            </a:pPr>
            <a:r>
              <a:rPr lang="en-US" smtClean="0"/>
              <a:t>But ye are a chosen generation, a royal priesthood, an holy nation, </a:t>
            </a:r>
            <a:r>
              <a:rPr lang="en-US" b="1" smtClean="0">
                <a:solidFill>
                  <a:schemeClr val="bg1"/>
                </a:solidFill>
              </a:rPr>
              <a:t>a purchased possession</a:t>
            </a:r>
            <a:r>
              <a:rPr lang="en-US" smtClean="0"/>
              <a:t>; that ye should shew forth the praises of him who hath called you out of darkness into his marvellous light:</a:t>
            </a:r>
          </a:p>
          <a:p>
            <a:pPr marL="0" eaLnBrk="1" hangingPunct="1">
              <a:buFontTx/>
              <a:buNone/>
            </a:pPr>
            <a:r>
              <a:rPr lang="en-US" smtClean="0"/>
              <a:t>Which in time past were not a people, but are now the people of God: which had not obtained mercy, but now have obtained mercy.</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r>
              <a:rPr lang="en-US" b="1" smtClean="0">
                <a:latin typeface="Franklin Gothic Demi" pitchFamily="34" charset="0"/>
              </a:rPr>
              <a:t>2Peter 3:11-18</a:t>
            </a:r>
          </a:p>
        </p:txBody>
      </p:sp>
      <p:sp>
        <p:nvSpPr>
          <p:cNvPr id="10245" name="Rectangle 5"/>
          <p:cNvSpPr>
            <a:spLocks noGrp="1" noChangeArrowheads="1"/>
          </p:cNvSpPr>
          <p:nvPr>
            <p:ph type="body" idx="1"/>
          </p:nvPr>
        </p:nvSpPr>
        <p:spPr>
          <a:xfrm>
            <a:off x="381000" y="1219200"/>
            <a:ext cx="8534400" cy="5562600"/>
          </a:xfrm>
        </p:spPr>
        <p:txBody>
          <a:bodyPr/>
          <a:lstStyle/>
          <a:p>
            <a:pPr marL="0" eaLnBrk="1" hangingPunct="1">
              <a:buFontTx/>
              <a:buNone/>
            </a:pPr>
            <a:r>
              <a:rPr lang="en-US" sz="3400" smtClean="0"/>
              <a:t>Ye therefore, beloved, seeing ye know these things before, beware lest ye also, being led away with the error of the wicked, fall from your own stedfastness.</a:t>
            </a:r>
          </a:p>
          <a:p>
            <a:pPr marL="0" eaLnBrk="1" hangingPunct="1">
              <a:buFontTx/>
              <a:buNone/>
            </a:pPr>
            <a:r>
              <a:rPr lang="en-US" sz="3400" smtClean="0"/>
              <a:t>But grow in grace, and in the knowledge of our Lord and Saviour Jesus Christ. To him be glory both now and for ever. Amen.</a:t>
            </a:r>
          </a:p>
          <a:p>
            <a:pPr marL="0" eaLnBrk="1" hangingPunct="1">
              <a:buFontTx/>
              <a:buNone/>
            </a:pPr>
            <a:endParaRPr lang="en-US" sz="3400" smtClean="0"/>
          </a:p>
          <a:p>
            <a:pPr marL="0" eaLnBrk="1" hangingPunct="1">
              <a:buFontTx/>
              <a:buNone/>
            </a:pPr>
            <a:endParaRPr lang="en-US" sz="3400" smtClean="0"/>
          </a:p>
        </p:txBody>
      </p:sp>
    </p:spTree>
  </p:cSld>
  <p:clrMapOvr>
    <a:masterClrMapping/>
  </p:clrMapOvr>
  <p:transition spd="slow">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2:9,10</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610600" cy="5562600"/>
          </a:xfrm>
        </p:spPr>
        <p:txBody>
          <a:bodyPr>
            <a:noAutofit/>
          </a:bodyPr>
          <a:lstStyle/>
          <a:p>
            <a:pPr marL="0" eaLnBrk="1" hangingPunct="1">
              <a:buFontTx/>
              <a:buNone/>
            </a:pPr>
            <a:r>
              <a:rPr lang="en-US" smtClean="0"/>
              <a:t>But ye are a chosen generation, a royal priesthood, an holy nation, a peculiar people; </a:t>
            </a:r>
            <a:r>
              <a:rPr lang="en-US" smtClean="0">
                <a:solidFill>
                  <a:schemeClr val="bg1"/>
                </a:solidFill>
              </a:rPr>
              <a:t>that you may declare the perfections of Him who called you from darkness into his wonderful light: </a:t>
            </a:r>
            <a:r>
              <a:rPr lang="en-US" sz="2800" smtClean="0">
                <a:solidFill>
                  <a:schemeClr val="bg1"/>
                </a:solidFill>
              </a:rPr>
              <a:t>(</a:t>
            </a:r>
            <a:r>
              <a:rPr lang="en-US" sz="2800" i="1" smtClean="0">
                <a:solidFill>
                  <a:schemeClr val="bg1"/>
                </a:solidFill>
              </a:rPr>
              <a:t>Diaglott</a:t>
            </a:r>
            <a:r>
              <a:rPr lang="en-US" sz="2800" smtClean="0">
                <a:solidFill>
                  <a:schemeClr val="bg1"/>
                </a:solidFill>
              </a:rPr>
              <a:t>)</a:t>
            </a:r>
          </a:p>
          <a:p>
            <a:pPr marL="0" eaLnBrk="1" hangingPunct="1">
              <a:buFontTx/>
              <a:buNone/>
            </a:pPr>
            <a:r>
              <a:rPr lang="en-US" smtClean="0"/>
              <a:t>Which in time past were not a people, but are now the people of God: which had not obtained mercy, but now have obtained mercy.</a:t>
            </a:r>
          </a:p>
          <a:p>
            <a:pPr marL="0" eaLnBrk="1" hangingPunct="1">
              <a:buFontTx/>
              <a:buNone/>
            </a:pPr>
            <a:endParaRPr lang="en-US" smtClean="0"/>
          </a:p>
          <a:p>
            <a:pPr marL="0" eaLnBrk="1" hangingPunct="1">
              <a:buFontTx/>
              <a:buNone/>
            </a:pPr>
            <a:endParaRPr lang="en-US" smtClean="0"/>
          </a:p>
        </p:txBody>
      </p:sp>
    </p:spTree>
  </p:cSld>
  <p:clrMapOvr>
    <a:masterClrMapping/>
  </p:clrMapOvr>
  <p:transition spd="slow">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3:12-13</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304800" y="1219200"/>
            <a:ext cx="8839200" cy="5562600"/>
          </a:xfrm>
        </p:spPr>
        <p:txBody>
          <a:bodyPr/>
          <a:lstStyle/>
          <a:p>
            <a:pPr marL="0" eaLnBrk="1" hangingPunct="1">
              <a:buFontTx/>
              <a:buNone/>
            </a:pPr>
            <a:endParaRPr lang="en-US" sz="3400" smtClean="0"/>
          </a:p>
          <a:p>
            <a:pPr marL="0" eaLnBrk="1" hangingPunct="1">
              <a:buFontTx/>
              <a:buNone/>
            </a:pPr>
            <a:r>
              <a:rPr lang="en-US" smtClean="0"/>
              <a:t>Looking for and hasting unto the coming of the day of God, wherein the heavens being on fire shall be dissolved, and the elements shall melt with fervent heat?</a:t>
            </a:r>
          </a:p>
          <a:p>
            <a:pPr marL="0" eaLnBrk="1" hangingPunct="1">
              <a:buFontTx/>
              <a:buNone/>
            </a:pPr>
            <a:r>
              <a:rPr lang="en-US" smtClean="0"/>
              <a:t>Nevertheless we, according to his promise, look for new heavens and a new earth, wherein dwelleth righteousness.</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3:14</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Wherefore, beloved, seeing that ye look for such things, be diligent that ye may be found of him in peace, without spot, and blameless.</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3:14</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Wherefore, beloved, seeing that ye look for such things, be diligent that ye may be found of him </a:t>
            </a:r>
            <a:r>
              <a:rPr lang="en-US" smtClean="0">
                <a:solidFill>
                  <a:srgbClr val="FFFFFF"/>
                </a:solidFill>
              </a:rPr>
              <a:t>in peace, without spot, and blameless.</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Peace – Isaiah 26:3</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Thou wilt keep him in perfect peace, whose mind is stayed on thee: because he trusteth in thee.</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Manna – July 17</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This is not worldly peace, not the peace of indifference, not the peace of sloth, not the peace of self-indulgence, not the peace of fatalism; but it is the peace of Christ--"My peace." Looking back we can see that the Master preserved His peace with God under all conditions. It is a peace which implicitly trusts to the divine wisdom, love,</a:t>
            </a: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split orient="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Manna – July 17</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justice and power, a peace which remembers the gracious promise made to the Lord's faithful --that nothing shall by any means hurt His faithful, and that all things shall work together for good to them that love God. This peace can accept by faith whatever divine providence permits, and can look through its tears with joyful  </a:t>
            </a: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Manna – July 17</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expectancy for the ultimate blessings which the Master has promised, and of which the present peace and joy are merely foretastes.</a:t>
            </a:r>
          </a:p>
          <a:p>
            <a:pPr marL="0" eaLnBrk="1" hangingPunct="1">
              <a:buFontTx/>
              <a:buNone/>
            </a:pPr>
            <a:r>
              <a:rPr lang="en-US" smtClean="0"/>
              <a:t> </a:t>
            </a: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3:14</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Wherefore, beloved, seeing that ye look for such things, be diligent that ye may be found of him in peace, </a:t>
            </a:r>
            <a:r>
              <a:rPr lang="en-US" smtClean="0">
                <a:solidFill>
                  <a:srgbClr val="FFFFFF"/>
                </a:solidFill>
              </a:rPr>
              <a:t>without spot, and blameless.</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3:14</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Wherefore, beloved, seeing that ye look for such things, be diligent that ye may be found of him in peace, </a:t>
            </a:r>
            <a:r>
              <a:rPr lang="en-US" smtClean="0">
                <a:solidFill>
                  <a:srgbClr val="FFFFFF"/>
                </a:solidFill>
              </a:rPr>
              <a:t>without spot, and blameless.</a:t>
            </a:r>
          </a:p>
          <a:p>
            <a:pPr marL="0" eaLnBrk="1" hangingPunct="1">
              <a:buFontTx/>
              <a:buNone/>
            </a:pPr>
            <a:endParaRPr lang="en-US" sz="2400" smtClean="0">
              <a:solidFill>
                <a:srgbClr val="FFFFFF"/>
              </a:solidFill>
            </a:endParaRPr>
          </a:p>
          <a:p>
            <a:pPr marL="0" eaLnBrk="1" hangingPunct="1">
              <a:buFontTx/>
              <a:buNone/>
            </a:pPr>
            <a:r>
              <a:rPr lang="en-US" smtClean="0">
                <a:solidFill>
                  <a:srgbClr val="FFFFFF"/>
                </a:solidFill>
              </a:rPr>
              <a:t>Without spot: Righteous Conduct</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1143000"/>
            <a:ext cx="8382000" cy="5562600"/>
          </a:xfrm>
        </p:spPr>
        <p:txBody>
          <a:bodyPr/>
          <a:lstStyle/>
          <a:p>
            <a:pPr marL="0">
              <a:buFontTx/>
              <a:buNone/>
            </a:pPr>
            <a:endParaRPr lang="en-US" sz="1000" smtClean="0"/>
          </a:p>
          <a:p>
            <a:pPr marL="0">
              <a:buFontTx/>
              <a:buNone/>
            </a:pPr>
            <a:r>
              <a:rPr lang="en-US" u="sng" smtClean="0"/>
              <a:t>Theme</a:t>
            </a:r>
            <a:r>
              <a:rPr lang="en-US" smtClean="0"/>
              <a:t>: suffering, trials, and temptations 	      are essential to our salvation </a:t>
            </a:r>
          </a:p>
          <a:p>
            <a:pPr marL="0">
              <a:buFontTx/>
              <a:buNone/>
            </a:pPr>
            <a:endParaRPr lang="en-US" sz="2800" smtClean="0"/>
          </a:p>
        </p:txBody>
      </p:sp>
    </p:spTree>
  </p:cSld>
  <p:clrMapOvr>
    <a:masterClrMapping/>
  </p:clrMapOvr>
  <p:transition spd="slow">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3:14</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3400" smtClean="0"/>
          </a:p>
          <a:p>
            <a:pPr marL="0" eaLnBrk="1" hangingPunct="1">
              <a:buFontTx/>
              <a:buNone/>
            </a:pPr>
            <a:r>
              <a:rPr lang="en-US" smtClean="0"/>
              <a:t>Wherefore, beloved, seeing that ye look for such things, be diligent that ye may be found of him in peace, </a:t>
            </a:r>
            <a:r>
              <a:rPr lang="en-US" smtClean="0">
                <a:solidFill>
                  <a:srgbClr val="FFFFFF"/>
                </a:solidFill>
              </a:rPr>
              <a:t>without spot, and blameless.</a:t>
            </a:r>
          </a:p>
          <a:p>
            <a:pPr marL="0" eaLnBrk="1" hangingPunct="1">
              <a:buFontTx/>
              <a:buNone/>
            </a:pPr>
            <a:endParaRPr lang="en-US" sz="2400" smtClean="0">
              <a:solidFill>
                <a:srgbClr val="FFFFFF"/>
              </a:solidFill>
            </a:endParaRPr>
          </a:p>
          <a:p>
            <a:pPr marL="0" eaLnBrk="1" hangingPunct="1">
              <a:buFontTx/>
              <a:buNone/>
            </a:pPr>
            <a:r>
              <a:rPr lang="en-US" smtClean="0">
                <a:solidFill>
                  <a:srgbClr val="FFFFFF"/>
                </a:solidFill>
              </a:rPr>
              <a:t>Without spot: Righteous Conduct</a:t>
            </a:r>
          </a:p>
          <a:p>
            <a:pPr marL="0" eaLnBrk="1" hangingPunct="1">
              <a:buFontTx/>
              <a:buNone/>
            </a:pPr>
            <a:r>
              <a:rPr lang="en-US" smtClean="0">
                <a:solidFill>
                  <a:srgbClr val="FFFFFF"/>
                </a:solidFill>
              </a:rPr>
              <a:t>Blameless: Above reproach</a:t>
            </a:r>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3:15, 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1600" smtClean="0"/>
          </a:p>
          <a:p>
            <a:pPr marL="0" eaLnBrk="1" hangingPunct="1">
              <a:buFontTx/>
              <a:buNone/>
            </a:pPr>
            <a:r>
              <a:rPr lang="en-US" smtClean="0"/>
              <a:t>And account that the longsuffering of our Lord is salvation; even as our beloved brother Paul also according to the wisdom given unto him hath written unto you;</a:t>
            </a:r>
          </a:p>
          <a:p>
            <a:pPr marL="0" eaLnBrk="1" hangingPunct="1">
              <a:buFontTx/>
              <a:buNone/>
            </a:pPr>
            <a:endParaRPr lang="en-US" smtClean="0"/>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3:15, 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1600" smtClean="0"/>
          </a:p>
          <a:p>
            <a:pPr marL="0" eaLnBrk="1" hangingPunct="1">
              <a:buFontTx/>
              <a:buNone/>
            </a:pPr>
            <a:r>
              <a:rPr lang="en-US" smtClean="0"/>
              <a:t>And account that the longsuffering of our Lord is salvation; even as our beloved brother Paul also according to the wisdom given unto him hath written unto you;</a:t>
            </a:r>
          </a:p>
          <a:p>
            <a:pPr marL="0" eaLnBrk="1" hangingPunct="1">
              <a:buFontTx/>
              <a:buNone/>
            </a:pPr>
            <a:r>
              <a:rPr lang="en-US" smtClean="0"/>
              <a:t>The Lord is not slack concerning his promise, as some men count slackness; but is longsuffering to us-ward, not willing that any should perish, but that all should come to repentance.</a:t>
            </a:r>
          </a:p>
          <a:p>
            <a:pPr marL="0" eaLnBrk="1" hangingPunct="1">
              <a:buFontTx/>
              <a:buNone/>
            </a:pPr>
            <a:endParaRPr lang="en-US" smtClean="0"/>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3:15, 9</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1600" smtClean="0"/>
          </a:p>
          <a:p>
            <a:pPr marL="0" eaLnBrk="1" hangingPunct="1">
              <a:buFontTx/>
              <a:buNone/>
            </a:pPr>
            <a:r>
              <a:rPr lang="en-US" smtClean="0"/>
              <a:t>And account that the longsuffering of our Lord is salvation; even as </a:t>
            </a:r>
            <a:r>
              <a:rPr lang="en-US" smtClean="0">
                <a:solidFill>
                  <a:schemeClr val="bg1"/>
                </a:solidFill>
              </a:rPr>
              <a:t>our beloved brother Paul</a:t>
            </a:r>
            <a:r>
              <a:rPr lang="en-US" smtClean="0"/>
              <a:t> also according to the wisdom given unto him hath written unto you;</a:t>
            </a:r>
          </a:p>
          <a:p>
            <a:pPr marL="0" eaLnBrk="1" hangingPunct="1">
              <a:buFontTx/>
              <a:buNone/>
            </a:pPr>
            <a:r>
              <a:rPr lang="en-US" smtClean="0"/>
              <a:t>The Lord is not slack concerning his promise, as some men count slackness; but is longsuffering to us-ward, not willing that any should perish, but that all should come to repentance.</a:t>
            </a:r>
          </a:p>
          <a:p>
            <a:pPr marL="0" eaLnBrk="1" hangingPunct="1">
              <a:buFontTx/>
              <a:buNone/>
            </a:pPr>
            <a:endParaRPr lang="en-US" smtClean="0"/>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Peter_and_Paul.jpg"/>
          <p:cNvPicPr>
            <a:picLocks noChangeAspect="1"/>
          </p:cNvPicPr>
          <p:nvPr/>
        </p:nvPicPr>
        <p:blipFill>
          <a:blip r:embed="rId3"/>
          <a:srcRect/>
          <a:stretch>
            <a:fillRect/>
          </a:stretch>
        </p:blipFill>
        <p:spPr bwMode="auto">
          <a:xfrm>
            <a:off x="2286000" y="1066800"/>
            <a:ext cx="4184650" cy="454025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3:16,17</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noAutofit/>
          </a:bodyPr>
          <a:lstStyle/>
          <a:p>
            <a:pPr marL="0" eaLnBrk="1" hangingPunct="1">
              <a:buFontTx/>
              <a:buNone/>
            </a:pPr>
            <a:endParaRPr lang="en-US" sz="1600" smtClean="0"/>
          </a:p>
          <a:p>
            <a:pPr marL="0">
              <a:buFontTx/>
              <a:buNone/>
            </a:pPr>
            <a:r>
              <a:rPr lang="en-US" sz="3300" smtClean="0"/>
              <a:t>As also in all his epistles, speaking in them of these things; in which are some things hard to be understood, which they that are unlearned and unstable wrest, as they do also the other scriptures, unto their own destruction.</a:t>
            </a:r>
          </a:p>
          <a:p>
            <a:pPr marL="0">
              <a:buFontTx/>
              <a:buNone/>
            </a:pPr>
            <a:r>
              <a:rPr lang="en-US" sz="3300" smtClean="0"/>
              <a:t>Ye therefore, beloved, seeing ye know these things before, beware lest ye also, being led away with the error of the wicked, fall from your own stedfastness.</a:t>
            </a:r>
          </a:p>
          <a:p>
            <a:pPr marL="0" eaLnBrk="1" hangingPunct="1">
              <a:buFontTx/>
              <a:buNone/>
            </a:pPr>
            <a:endParaRPr lang="en-US" smtClean="0"/>
          </a:p>
          <a:p>
            <a:pPr marL="0" eaLnBrk="1" hangingPunct="1">
              <a:buFontTx/>
              <a:buNone/>
            </a:pPr>
            <a:endParaRPr lang="en-US" smtClean="0"/>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2Peter 3:18</a:t>
            </a:r>
            <a:endParaRPr lang="en-US" sz="4000" b="1" smtClean="0">
              <a:latin typeface="Franklin Gothic Demi" pitchFamily="34" charset="0"/>
            </a:endParaRPr>
          </a:p>
        </p:txBody>
      </p:sp>
      <p:sp>
        <p:nvSpPr>
          <p:cNvPr id="10245" name="Rectangle 5"/>
          <p:cNvSpPr>
            <a:spLocks noGrp="1" noChangeArrowheads="1"/>
          </p:cNvSpPr>
          <p:nvPr>
            <p:ph type="body" idx="1"/>
          </p:nvPr>
        </p:nvSpPr>
        <p:spPr>
          <a:xfrm>
            <a:off x="228600" y="1219200"/>
            <a:ext cx="8915400" cy="5562600"/>
          </a:xfrm>
        </p:spPr>
        <p:txBody>
          <a:bodyPr/>
          <a:lstStyle/>
          <a:p>
            <a:pPr marL="0" eaLnBrk="1" hangingPunct="1">
              <a:buFontTx/>
              <a:buNone/>
            </a:pPr>
            <a:endParaRPr lang="en-US" sz="1600" smtClean="0"/>
          </a:p>
          <a:p>
            <a:pPr marL="0" eaLnBrk="1" hangingPunct="1">
              <a:buFontTx/>
              <a:buNone/>
            </a:pPr>
            <a:endParaRPr lang="en-US" smtClean="0"/>
          </a:p>
          <a:p>
            <a:pPr marL="0" eaLnBrk="1" hangingPunct="1">
              <a:buFontTx/>
              <a:buNone/>
            </a:pPr>
            <a:r>
              <a:rPr lang="en-US" smtClean="0"/>
              <a:t>But grow in grace, and in the knowledge of our Lord and Savior Jesus Christ. </a:t>
            </a:r>
          </a:p>
          <a:p>
            <a:pPr marL="0" eaLnBrk="1" hangingPunct="1">
              <a:buFontTx/>
              <a:buNone/>
            </a:pPr>
            <a:endParaRPr lang="en-US" smtClean="0"/>
          </a:p>
          <a:p>
            <a:pPr marL="0" eaLnBrk="1" hangingPunct="1">
              <a:buFontTx/>
              <a:buNone/>
            </a:pPr>
            <a:endParaRPr lang="en-US" b="1" i="1" u="sng" smtClean="0">
              <a:solidFill>
                <a:srgbClr val="FFFFFF"/>
              </a:solidFill>
            </a:endParaRPr>
          </a:p>
          <a:p>
            <a:pPr marL="0" eaLnBrk="1" hangingPunct="1">
              <a:buFontTx/>
              <a:buNone/>
            </a:pPr>
            <a:endParaRPr lang="en-US" smtClean="0">
              <a:solidFill>
                <a:srgbClr val="FFFFFF"/>
              </a:solidFill>
            </a:endParaRPr>
          </a:p>
        </p:txBody>
      </p:sp>
    </p:spTree>
  </p:cSld>
  <p:clrMapOvr>
    <a:masterClrMapping/>
  </p:clrMapOvr>
  <p:transition spd="slow">
    <p:wipe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7" descr="Peter.jpg"/>
          <p:cNvPicPr>
            <a:picLocks noChangeAspect="1"/>
          </p:cNvPicPr>
          <p:nvPr/>
        </p:nvPicPr>
        <p:blipFill>
          <a:blip r:embed="rId3"/>
          <a:srcRect b="3333"/>
          <a:stretch>
            <a:fillRect/>
          </a:stretch>
        </p:blipFill>
        <p:spPr bwMode="auto">
          <a:xfrm>
            <a:off x="2286000" y="457200"/>
            <a:ext cx="4635500" cy="5867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5" name="Rectangle 3"/>
          <p:cNvSpPr>
            <a:spLocks noGrp="1" noChangeArrowheads="1"/>
          </p:cNvSpPr>
          <p:nvPr>
            <p:ph type="body" idx="1"/>
          </p:nvPr>
        </p:nvSpPr>
        <p:spPr>
          <a:xfrm>
            <a:off x="363538" y="1219200"/>
            <a:ext cx="8780462" cy="4114800"/>
          </a:xfrm>
        </p:spPr>
        <p:txBody>
          <a:bodyPr/>
          <a:lstStyle/>
          <a:p>
            <a:pPr marL="0" algn="ctr">
              <a:buFontTx/>
              <a:buNone/>
            </a:pPr>
            <a:r>
              <a:rPr lang="en-US" sz="5600" b="1" i="1" smtClean="0"/>
              <a:t>WIN YOUR CROWN!</a:t>
            </a:r>
          </a:p>
          <a:p>
            <a:pPr marL="0"/>
            <a:endParaRPr lang="en-US" i="1" smtClean="0"/>
          </a:p>
          <a:p>
            <a:pPr marL="0"/>
            <a:endParaRPr lang="en-US" i="1" smtClean="0"/>
          </a:p>
          <a:p>
            <a:pPr marL="0"/>
            <a:endParaRPr lang="en-US" i="1" smtClean="0"/>
          </a:p>
          <a:p>
            <a:pPr marL="0"/>
            <a:endParaRPr lang="en-US" i="1" smtClean="0"/>
          </a:p>
          <a:p>
            <a:pPr marL="0"/>
            <a:endParaRPr lang="en-US" i="1" smtClean="0"/>
          </a:p>
          <a:p>
            <a:pPr marL="0">
              <a:buFontTx/>
              <a:buNone/>
            </a:pPr>
            <a:r>
              <a:rPr lang="en-US" i="1" smtClean="0"/>
              <a:t>	</a:t>
            </a:r>
          </a:p>
          <a:p>
            <a:pPr marL="0"/>
            <a:endParaRPr lang="en-US" sz="2800" smtClean="0"/>
          </a:p>
          <a:p>
            <a:pPr marL="0"/>
            <a:endParaRPr lang="en-US" sz="2800" smtClean="0"/>
          </a:p>
          <a:p>
            <a:pPr marL="0"/>
            <a:endParaRPr lang="en-US" sz="2800" smtClean="0"/>
          </a:p>
        </p:txBody>
      </p:sp>
      <p:pic>
        <p:nvPicPr>
          <p:cNvPr id="110595" name="Picture 3" descr="cross &amp; crown.jpg"/>
          <p:cNvPicPr>
            <a:picLocks noChangeAspect="1"/>
          </p:cNvPicPr>
          <p:nvPr/>
        </p:nvPicPr>
        <p:blipFill>
          <a:blip r:embed="rId2"/>
          <a:srcRect/>
          <a:stretch>
            <a:fillRect/>
          </a:stretch>
        </p:blipFill>
        <p:spPr bwMode="auto">
          <a:xfrm>
            <a:off x="3111500" y="2552700"/>
            <a:ext cx="2921000" cy="27813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1143000"/>
            <a:ext cx="8382000" cy="5562600"/>
          </a:xfrm>
        </p:spPr>
        <p:txBody>
          <a:bodyPr/>
          <a:lstStyle/>
          <a:p>
            <a:pPr marL="0">
              <a:buFontTx/>
              <a:buNone/>
            </a:pPr>
            <a:endParaRPr lang="en-US" sz="1000" smtClean="0"/>
          </a:p>
          <a:p>
            <a:pPr marL="0">
              <a:buFontTx/>
              <a:buNone/>
            </a:pPr>
            <a:r>
              <a:rPr lang="en-US" u="sng" smtClean="0"/>
              <a:t>Theme</a:t>
            </a:r>
            <a:r>
              <a:rPr lang="en-US" smtClean="0"/>
              <a:t>: suffering, trials, and temptations 	      are essential to our salvation </a:t>
            </a:r>
          </a:p>
          <a:p>
            <a:pPr marL="0">
              <a:buFontTx/>
              <a:buNone/>
            </a:pPr>
            <a:endParaRPr lang="en-US" sz="2800" smtClean="0"/>
          </a:p>
          <a:p>
            <a:pPr marL="0">
              <a:buFontTx/>
              <a:buNone/>
            </a:pPr>
            <a:r>
              <a:rPr lang="en-US" smtClean="0"/>
              <a:t>That the trial of your faith, being much more precious than of gold that perisheth, though it be tried with fire, might be found unto praise and honor and glory at the appearing of Jesus Christ: 					</a:t>
            </a:r>
            <a:r>
              <a:rPr lang="en-US" sz="3200" i="1" smtClean="0"/>
              <a:t>1Peter 3:7</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52400"/>
            <a:ext cx="9144000" cy="1143000"/>
          </a:xfrm>
        </p:spPr>
        <p:txBody>
          <a:bodyPr/>
          <a:lstStyle/>
          <a:p>
            <a:pPr eaLnBrk="1" hangingPunct="1"/>
            <a:r>
              <a:rPr lang="en-US" b="1" smtClean="0">
                <a:latin typeface="Franklin Gothic Demi" pitchFamily="34" charset="0"/>
              </a:rPr>
              <a:t>1Peter – Quick Overview</a:t>
            </a:r>
          </a:p>
        </p:txBody>
      </p:sp>
      <p:sp>
        <p:nvSpPr>
          <p:cNvPr id="6149" name="Rectangle 5"/>
          <p:cNvSpPr>
            <a:spLocks noGrp="1" noChangeArrowheads="1"/>
          </p:cNvSpPr>
          <p:nvPr>
            <p:ph type="body" idx="1"/>
          </p:nvPr>
        </p:nvSpPr>
        <p:spPr>
          <a:xfrm>
            <a:off x="457200" y="914400"/>
            <a:ext cx="8382000" cy="5562600"/>
          </a:xfrm>
        </p:spPr>
        <p:txBody>
          <a:bodyPr/>
          <a:lstStyle/>
          <a:p>
            <a:pPr marL="0">
              <a:buFontTx/>
              <a:buNone/>
            </a:pPr>
            <a:endParaRPr lang="en-US" sz="1000" smtClean="0"/>
          </a:p>
          <a:p>
            <a:pPr marL="0">
              <a:buFontTx/>
              <a:buNone/>
            </a:pPr>
            <a:r>
              <a:rPr lang="en-US" smtClean="0"/>
              <a:t>Chapter 2: Follow Him</a:t>
            </a:r>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ritannic Bold"/>
        <a:ea typeface=""/>
        <a:cs typeface=""/>
      </a:majorFont>
      <a:minorFont>
        <a:latin typeface="Franklin Gothic Dem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blurRad="63500" dist="35921" dir="2700000" algn="ctr" rotWithShape="0">
            <a:schemeClr val="tx1"/>
          </a:outerShdw>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20000"/>
          </a:spcAft>
          <a:buClrTx/>
          <a:buSzTx/>
          <a:buFontTx/>
          <a:buNone/>
          <a:tabLst/>
          <a:defRPr kumimoji="0" lang="en-US" sz="2400" b="0" i="0" u="none" strike="noStrike" cap="none" normalizeH="0" baseline="0">
            <a:ln>
              <a:noFill/>
            </a:ln>
            <a:solidFill>
              <a:schemeClr val="bg1"/>
            </a:solidFill>
            <a:effectLst/>
            <a:latin typeface="Franklin Gothic Dem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blurRad="63500" dist="35921" dir="2700000" algn="ctr" rotWithShape="0">
            <a:schemeClr val="tx1"/>
          </a:outerShdw>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20000"/>
          </a:spcAft>
          <a:buClrTx/>
          <a:buSzTx/>
          <a:buFontTx/>
          <a:buNone/>
          <a:tabLst/>
          <a:defRPr kumimoji="0" lang="en-US" sz="2400" b="0" i="0" u="none" strike="noStrike" cap="none" normalizeH="0" baseline="0">
            <a:ln>
              <a:noFill/>
            </a:ln>
            <a:solidFill>
              <a:schemeClr val="bg1"/>
            </a:solidFill>
            <a:effectLst/>
            <a:latin typeface="Franklin Gothic Dem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7865</TotalTime>
  <Words>3327</Words>
  <Application>Microsoft Office PowerPoint</Application>
  <PresentationFormat>On-screen Show (4:3)</PresentationFormat>
  <Paragraphs>327</Paragraphs>
  <Slides>79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Franklin Gothic Demi</vt:lpstr>
      <vt:lpstr>ＭＳ Ｐゴシック</vt:lpstr>
      <vt:lpstr>Arial</vt:lpstr>
      <vt:lpstr>Britannic Bold</vt:lpstr>
      <vt:lpstr>Calibri</vt:lpstr>
      <vt:lpstr>Cambria</vt:lpstr>
      <vt:lpstr>Default Design</vt:lpstr>
      <vt:lpstr>Slide 1</vt:lpstr>
      <vt:lpstr>Peter’s Final Message</vt:lpstr>
      <vt:lpstr>2Peter 3:11-18</vt:lpstr>
      <vt:lpstr>2Peter 3:11-18</vt:lpstr>
      <vt:lpstr>2Peter 3:11-18</vt:lpstr>
      <vt:lpstr>2Peter 3:11-18</vt:lpstr>
      <vt:lpstr>1Peter – Quick Overview</vt:lpstr>
      <vt:lpstr>1Peter – Quick Overview</vt:lpstr>
      <vt:lpstr>1Peter – Quick Overview</vt:lpstr>
      <vt:lpstr>1Peter – Quick Overview</vt:lpstr>
      <vt:lpstr>1Peter – Quick Overview</vt:lpstr>
      <vt:lpstr>1Peter – Quick Overview</vt:lpstr>
      <vt:lpstr>1Peter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2Peter – Quick Overview</vt:lpstr>
      <vt:lpstr>Peter’s Final Message</vt:lpstr>
      <vt:lpstr>2Peter 3:11-18</vt:lpstr>
      <vt:lpstr>2Peter 3:11</vt:lpstr>
      <vt:lpstr>2Peter 3:11</vt:lpstr>
      <vt:lpstr>2Peter 3:11</vt:lpstr>
      <vt:lpstr>2Peter 3:11</vt:lpstr>
      <vt:lpstr>1Peter 2:9</vt:lpstr>
      <vt:lpstr>1Peter 2:9</vt:lpstr>
      <vt:lpstr>1Peter 2:9</vt:lpstr>
      <vt:lpstr>1Peter 2:9</vt:lpstr>
      <vt:lpstr>May 20 Manna</vt:lpstr>
      <vt:lpstr>May 20 Manna</vt:lpstr>
      <vt:lpstr>May 20 Manna</vt:lpstr>
      <vt:lpstr>May 20 Manna</vt:lpstr>
      <vt:lpstr>May 20 Manna</vt:lpstr>
      <vt:lpstr>May 20 Manna</vt:lpstr>
      <vt:lpstr>Worldly Wisdom vs. Divine Wisdom</vt:lpstr>
      <vt:lpstr>Worldly Wisdom vs. Divine Wisdom</vt:lpstr>
      <vt:lpstr>Worldly Wisdom vs. Divine Wisdom</vt:lpstr>
      <vt:lpstr>May 20 Manna</vt:lpstr>
      <vt:lpstr>May 20 Manna</vt:lpstr>
      <vt:lpstr>1Thessalonians 4:3</vt:lpstr>
      <vt:lpstr>May 20 Manna</vt:lpstr>
      <vt:lpstr>May 20 Manna</vt:lpstr>
      <vt:lpstr>Reprint 1720</vt:lpstr>
      <vt:lpstr>Reprint 1720</vt:lpstr>
      <vt:lpstr>1Peter 2:9</vt:lpstr>
      <vt:lpstr>1Peter 2:9</vt:lpstr>
      <vt:lpstr>1Peter 2:9</vt:lpstr>
      <vt:lpstr>1Peter 2:9,10</vt:lpstr>
      <vt:lpstr>1Peter 2:9,10</vt:lpstr>
      <vt:lpstr>2Peter 3:12-13</vt:lpstr>
      <vt:lpstr>2Peter 3:14</vt:lpstr>
      <vt:lpstr>2Peter 3:14</vt:lpstr>
      <vt:lpstr>Peace – Isaiah 26:3</vt:lpstr>
      <vt:lpstr>Manna – July 17</vt:lpstr>
      <vt:lpstr>Manna – July 17</vt:lpstr>
      <vt:lpstr>Manna – July 17</vt:lpstr>
      <vt:lpstr>2Peter 3:14</vt:lpstr>
      <vt:lpstr>2Peter 3:14</vt:lpstr>
      <vt:lpstr>2Peter 3:14</vt:lpstr>
      <vt:lpstr>2Peter 3:15, 9</vt:lpstr>
      <vt:lpstr>2Peter 3:15, 9</vt:lpstr>
      <vt:lpstr>2Peter 3:15, 9</vt:lpstr>
      <vt:lpstr>Slide 74</vt:lpstr>
      <vt:lpstr>2Peter 3:16,17</vt:lpstr>
      <vt:lpstr>2Peter 3:18</vt:lpstr>
      <vt:lpstr>Slide 77</vt:lpstr>
      <vt:lpstr>Slide 78</vt:lpstr>
      <vt:lpstr>Slide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Lord’s Great Prophecy</dc:title>
  <dc:creator>Kathie Megacz</dc:creator>
  <cp:lastModifiedBy>Admin</cp:lastModifiedBy>
  <cp:revision>186</cp:revision>
  <dcterms:created xsi:type="dcterms:W3CDTF">2016-06-02T18:44:17Z</dcterms:created>
  <dcterms:modified xsi:type="dcterms:W3CDTF">2016-06-22T06:09:16Z</dcterms:modified>
</cp:coreProperties>
</file>